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8" r:id="rId2"/>
    <p:sldId id="260" r:id="rId3"/>
    <p:sldId id="271" r:id="rId4"/>
    <p:sldId id="273" r:id="rId5"/>
    <p:sldId id="272" r:id="rId6"/>
    <p:sldId id="262" r:id="rId7"/>
    <p:sldId id="280" r:id="rId8"/>
    <p:sldId id="261" r:id="rId9"/>
    <p:sldId id="279" r:id="rId10"/>
    <p:sldId id="275" r:id="rId11"/>
    <p:sldId id="276" r:id="rId12"/>
    <p:sldId id="281" r:id="rId13"/>
    <p:sldId id="274" r:id="rId14"/>
    <p:sldId id="282" r:id="rId15"/>
    <p:sldId id="278" r:id="rId16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969" autoAdjust="0"/>
    <p:restoredTop sz="65950" autoAdjust="0"/>
  </p:normalViewPr>
  <p:slideViewPr>
    <p:cSldViewPr snapToGrid="0">
      <p:cViewPr varScale="1">
        <p:scale>
          <a:sx n="47" d="100"/>
          <a:sy n="47" d="100"/>
        </p:scale>
        <p:origin x="-1578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latinLnBrk="0">
              <a:defRPr lang="es-ES" sz="13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latinLnBrk="0">
              <a:defRPr lang="es-ES" sz="1300"/>
            </a:lvl1pPr>
          </a:lstStyle>
          <a:p>
            <a:fld id="{CEEBDA6D-DC69-4DCE-BAF7-6763517D3376}" type="datetimeFigureOut">
              <a:rPr lang="es-ES"/>
              <a:pPr/>
              <a:t>08/06/2020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latinLnBrk="0">
              <a:defRPr lang="es-ES" sz="1300"/>
            </a:lvl1pPr>
          </a:lstStyle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latinLnBrk="0">
              <a:defRPr lang="es-ES" sz="1300"/>
            </a:lvl1pPr>
          </a:lstStyle>
          <a:p>
            <a:fld id="{B2977E94-A6AB-4E02-8E43-E89F9CF4757F}" type="slidenum">
              <a:rPr lang="es-ES"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latinLnBrk="0">
              <a:defRPr lang="es-ES" sz="13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7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latinLnBrk="0">
              <a:defRPr lang="es-ES" sz="1300"/>
            </a:lvl1pPr>
          </a:lstStyle>
          <a:p>
            <a:fld id="{237F6C43-988E-4257-9A1C-C162EF036D58}" type="datetimeFigureOut">
              <a:rPr/>
              <a:pPr/>
              <a:t>14/01/2014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latinLnBrk="0">
              <a:defRPr lang="es-ES" sz="13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6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latinLnBrk="0">
              <a:defRPr lang="es-ES" sz="1300"/>
            </a:lvl1pPr>
          </a:lstStyle>
          <a:p>
            <a:fld id="{DED491D0-8E1B-49C7-849B-A28568D94497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s-ES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AR" dirty="0" smtClean="0"/>
              <a:t>IEC 61508 RECOMIENDA</a:t>
            </a:r>
            <a:r>
              <a:rPr lang="es-AR" baseline="0" dirty="0" smtClean="0"/>
              <a:t> SU USO – COMISION DE ELECTROTECNIA INTERNACIONAL</a:t>
            </a:r>
          </a:p>
          <a:p>
            <a:r>
              <a:rPr lang="es-AR" baseline="0" dirty="0" smtClean="0"/>
              <a:t>PARA GARANTIZAR LA SEGURIDAD EN SISTEMAS (SIL 3)</a:t>
            </a:r>
          </a:p>
          <a:p>
            <a:endParaRPr lang="es-AR" baseline="0" dirty="0" smtClean="0"/>
          </a:p>
          <a:p>
            <a:r>
              <a:rPr lang="es-AR" baseline="0" dirty="0" smtClean="0"/>
              <a:t>JERARQUIA – DIFERENTES NIVELES DE DETALLE O  FUNCIONAMIENTO (HASTA AHORA ESTADOS SIMPLES)</a:t>
            </a:r>
          </a:p>
          <a:p>
            <a:endParaRPr lang="es-AR" baseline="0" dirty="0" smtClean="0"/>
          </a:p>
          <a:p>
            <a:r>
              <a:rPr lang="es-AR" baseline="0" dirty="0" smtClean="0"/>
              <a:t>ORTOGONALIDAD / CONCURRENCIA / PARALELISMO -&gt; TAREAS INDEPENDIENTES ENTRE SI O CON VINCULACION</a:t>
            </a:r>
          </a:p>
          <a:p>
            <a:endParaRPr lang="es-AR" baseline="0" dirty="0" smtClean="0"/>
          </a:p>
          <a:p>
            <a:r>
              <a:rPr lang="es-AR" baseline="0" dirty="0" smtClean="0"/>
              <a:t>SINCRONIZACION / COMUNICACIÓN -&gt; ENVIO DE MENSAJES ENTRE UNA MAQUINA Y OTRA</a:t>
            </a:r>
          </a:p>
          <a:p>
            <a:r>
              <a:rPr lang="es-AR" baseline="0" dirty="0" smtClean="0"/>
              <a:t>DIFERENTES MAQUINAS REACCIONAN FRENTE A UN MISMO EVENTO</a:t>
            </a:r>
            <a:br>
              <a:rPr lang="es-AR" baseline="0" dirty="0" smtClean="0"/>
            </a:b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s-MX" smtClean="0"/>
              <a:pPr/>
              <a:t>7</a:t>
            </a:fld>
            <a:endParaRPr lang="es-MX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AR" sz="2100" dirty="0" smtClean="0"/>
              <a:t>ARQUITECTURA - IPC THREAD </a:t>
            </a:r>
            <a:endParaRPr lang="es-MX" sz="2100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s-MX" smtClean="0"/>
              <a:pPr/>
              <a:t>8</a:t>
            </a:fld>
            <a:endParaRPr lang="es-MX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AR" dirty="0" smtClean="0"/>
              <a:t>BARRON PROPONE 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s-MX" smtClean="0"/>
              <a:pPr/>
              <a:t>9</a:t>
            </a:fld>
            <a:endParaRPr lang="es-MX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AR" dirty="0" smtClean="0"/>
              <a:t>PENSAR EN EL DIAGRAMA EN CAPAS</a:t>
            </a:r>
          </a:p>
          <a:p>
            <a:endParaRPr lang="es-AR" dirty="0" smtClean="0"/>
          </a:p>
          <a:p>
            <a:r>
              <a:rPr lang="es-AR" dirty="0" smtClean="0"/>
              <a:t>NO</a:t>
            </a:r>
            <a:r>
              <a:rPr lang="es-AR" baseline="0" dirty="0" smtClean="0"/>
              <a:t> SOLO MDE EN APLICACIÓN</a:t>
            </a:r>
          </a:p>
          <a:p>
            <a:r>
              <a:rPr lang="es-AR" baseline="0" dirty="0" smtClean="0"/>
              <a:t>CASO DRIVER DISPLAY Y TECLADO</a:t>
            </a:r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D491D0-8E1B-49C7-849B-A28568D94497}" type="slidenum">
              <a:rPr lang="es-MX" smtClean="0"/>
              <a:pPr/>
              <a:t>13</a:t>
            </a:fld>
            <a:endParaRPr lang="es-MX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 bwMode="invGray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Rectángulo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 latinLnBrk="0">
              <a:lnSpc>
                <a:spcPct val="90000"/>
              </a:lnSpc>
              <a:defRPr lang="es-ES" sz="6000" b="1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 latinLnBrk="0">
              <a:spcBef>
                <a:spcPts val="0"/>
              </a:spcBef>
              <a:buNone/>
              <a:defRPr lang="es-ES" sz="2400"/>
            </a:lvl1pPr>
            <a:lvl2pPr marL="457200" indent="0" algn="ctr" latinLnBrk="0">
              <a:buNone/>
              <a:defRPr lang="es-ES" sz="2000"/>
            </a:lvl2pPr>
            <a:lvl3pPr marL="914400" indent="0" algn="ctr" latinLnBrk="0">
              <a:buNone/>
              <a:defRPr lang="es-ES" sz="1800"/>
            </a:lvl3pPr>
            <a:lvl4pPr marL="1371600" indent="0" algn="ctr" latinLnBrk="0">
              <a:buNone/>
              <a:defRPr lang="es-ES" sz="1600"/>
            </a:lvl4pPr>
            <a:lvl5pPr marL="1828800" indent="0" algn="ctr" latinLnBrk="0">
              <a:buNone/>
              <a:defRPr lang="es-ES" sz="1600"/>
            </a:lvl5pPr>
            <a:lvl6pPr marL="2286000" indent="0" algn="ctr" latinLnBrk="0">
              <a:buNone/>
              <a:defRPr lang="es-ES" sz="1600"/>
            </a:lvl6pPr>
            <a:lvl7pPr marL="2743200" indent="0" algn="ctr" latinLnBrk="0">
              <a:buNone/>
              <a:defRPr lang="es-ES" sz="1600"/>
            </a:lvl7pPr>
            <a:lvl8pPr marL="3200400" indent="0" algn="ctr" latinLnBrk="0">
              <a:buNone/>
              <a:defRPr lang="es-ES" sz="1600"/>
            </a:lvl8pPr>
            <a:lvl9pPr marL="3657600" indent="0" algn="ctr" latinLnBrk="0">
              <a:buNone/>
              <a:defRPr lang="es-ES"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11" name="Marcador de fecha 1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12" name="Marcador de pie de página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3" name="Marcador de número de diapositiva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047549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664405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 lang="es-ES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029411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541333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 bwMode="invGray"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Rectángulo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 latinLnBrk="0">
              <a:lnSpc>
                <a:spcPct val="90000"/>
              </a:lnSpc>
              <a:defRPr lang="es-ES" sz="5000" b="1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 latinLnBrk="0">
              <a:spcBef>
                <a:spcPts val="0"/>
              </a:spcBef>
              <a:buNone/>
              <a:defRPr lang="es-ES" sz="2400">
                <a:solidFill>
                  <a:schemeClr val="tx1"/>
                </a:solidFill>
              </a:defRPr>
            </a:lvl1pPr>
            <a:lvl2pPr marL="457200" indent="0" latinLnBrk="0">
              <a:buNone/>
              <a:defRPr lang="es-ES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latinLnBrk="0">
              <a:buNone/>
              <a:defRPr lang="es-ES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latinLnBrk="0">
              <a:buNone/>
              <a:defRPr lang="es-ES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282452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201040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 latinLnBrk="0">
              <a:buNone/>
              <a:defRPr lang="es-ES" sz="2400" b="1"/>
            </a:lvl1pPr>
            <a:lvl2pPr marL="457200" indent="0" latinLnBrk="0">
              <a:buNone/>
              <a:defRPr lang="es-ES" sz="2000" b="1"/>
            </a:lvl2pPr>
            <a:lvl3pPr marL="914400" indent="0" latinLnBrk="0">
              <a:buNone/>
              <a:defRPr lang="es-ES" sz="1800" b="1"/>
            </a:lvl3pPr>
            <a:lvl4pPr marL="1371600" indent="0" latinLnBrk="0">
              <a:buNone/>
              <a:defRPr lang="es-ES" sz="1600" b="1"/>
            </a:lvl4pPr>
            <a:lvl5pPr marL="1828800" indent="0" latinLnBrk="0">
              <a:buNone/>
              <a:defRPr lang="es-ES" sz="1600" b="1"/>
            </a:lvl5pPr>
            <a:lvl6pPr marL="2286000" indent="0" latinLnBrk="0">
              <a:buNone/>
              <a:defRPr lang="es-ES" sz="1600" b="1"/>
            </a:lvl6pPr>
            <a:lvl7pPr marL="2743200" indent="0" latinLnBrk="0">
              <a:buNone/>
              <a:defRPr lang="es-ES" sz="1600" b="1"/>
            </a:lvl7pPr>
            <a:lvl8pPr marL="3200400" indent="0" latinLnBrk="0">
              <a:buNone/>
              <a:defRPr lang="es-ES" sz="1600" b="1"/>
            </a:lvl8pPr>
            <a:lvl9pPr marL="3657600" indent="0" latinLnBrk="0">
              <a:buNone/>
              <a:defRPr lang="es-ES"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261286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641611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1830296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 latinLnBrk="0">
              <a:defRPr lang="es-ES" sz="3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518896" y="2465294"/>
            <a:ext cx="5389895" cy="4392706"/>
          </a:xfrm>
        </p:spPr>
        <p:txBody>
          <a:bodyPr>
            <a:normAutofit/>
          </a:bodyPr>
          <a:lstStyle>
            <a:lvl1pPr latinLnBrk="0">
              <a:defRPr lang="es-ES" sz="2200"/>
            </a:lvl1pPr>
            <a:lvl2pPr latinLnBrk="0">
              <a:defRPr lang="es-ES" sz="2000"/>
            </a:lvl2pPr>
            <a:lvl3pPr latinLnBrk="0">
              <a:defRPr lang="es-ES" sz="1800"/>
            </a:lvl3pPr>
            <a:lvl4pPr latinLnBrk="0">
              <a:defRPr lang="es-ES" sz="1600"/>
            </a:lvl4pPr>
            <a:lvl5pPr latinLnBrk="0">
              <a:defRPr lang="es-ES" sz="1600"/>
            </a:lvl5pPr>
            <a:lvl6pPr latinLnBrk="0">
              <a:defRPr lang="es-ES" sz="1600"/>
            </a:lvl6pPr>
            <a:lvl7pPr latinLnBrk="0">
              <a:defRPr lang="es-ES" sz="1600"/>
            </a:lvl7pPr>
            <a:lvl8pPr latinLnBrk="0">
              <a:defRPr lang="es-ES" sz="1600"/>
            </a:lvl8pPr>
            <a:lvl9pPr latinLnBrk="0">
              <a:defRPr lang="es-ES"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 latinLnBrk="0">
              <a:spcBef>
                <a:spcPts val="1500"/>
              </a:spcBef>
              <a:buNone/>
              <a:defRPr lang="es-ES" sz="22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3114742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 latinLnBrk="0">
              <a:defRPr lang="es-ES" sz="3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 latinLnBrk="0">
              <a:buNone/>
              <a:defRPr lang="es-ES" sz="2000"/>
            </a:lvl1pPr>
            <a:lvl2pPr marL="457200" indent="0" latinLnBrk="0">
              <a:buNone/>
              <a:defRPr lang="es-ES" sz="2800"/>
            </a:lvl2pPr>
            <a:lvl3pPr marL="914400" indent="0" latinLnBrk="0">
              <a:buNone/>
              <a:defRPr lang="es-ES" sz="2400"/>
            </a:lvl3pPr>
            <a:lvl4pPr marL="1371600" indent="0" latinLnBrk="0">
              <a:buNone/>
              <a:defRPr lang="es-ES" sz="2000"/>
            </a:lvl4pPr>
            <a:lvl5pPr marL="1828800" indent="0" latinLnBrk="0">
              <a:buNone/>
              <a:defRPr lang="es-ES" sz="2000"/>
            </a:lvl5pPr>
            <a:lvl6pPr marL="2286000" indent="0" latinLnBrk="0">
              <a:buNone/>
              <a:defRPr lang="es-ES" sz="2000"/>
            </a:lvl6pPr>
            <a:lvl7pPr marL="2743200" indent="0" latinLnBrk="0">
              <a:buNone/>
              <a:defRPr lang="es-ES" sz="2000"/>
            </a:lvl7pPr>
            <a:lvl8pPr marL="3200400" indent="0" latinLnBrk="0">
              <a:buNone/>
              <a:defRPr lang="es-ES" sz="2000"/>
            </a:lvl8pPr>
            <a:lvl9pPr marL="3657600" indent="0" latinLnBrk="0">
              <a:buNone/>
              <a:defRPr lang="es-ES"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 latinLnBrk="0">
              <a:buNone/>
              <a:defRPr lang="es-ES" sz="2200"/>
            </a:lvl1pPr>
            <a:lvl2pPr marL="457200" indent="0" latinLnBrk="0">
              <a:buNone/>
              <a:defRPr lang="es-ES" sz="1400"/>
            </a:lvl2pPr>
            <a:lvl3pPr marL="914400" indent="0" latinLnBrk="0">
              <a:buNone/>
              <a:defRPr lang="es-ES" sz="1200"/>
            </a:lvl3pPr>
            <a:lvl4pPr marL="1371600" indent="0" latinLnBrk="0">
              <a:buNone/>
              <a:defRPr lang="es-ES" sz="1000"/>
            </a:lvl4pPr>
            <a:lvl5pPr marL="1828800" indent="0" latinLnBrk="0">
              <a:buNone/>
              <a:defRPr lang="es-ES" sz="1000"/>
            </a:lvl5pPr>
            <a:lvl6pPr marL="2286000" indent="0" latinLnBrk="0">
              <a:buNone/>
              <a:defRPr lang="es-ES" sz="1000"/>
            </a:lvl6pPr>
            <a:lvl7pPr marL="2743200" indent="0" latinLnBrk="0">
              <a:buNone/>
              <a:defRPr lang="es-ES" sz="1000"/>
            </a:lvl7pPr>
            <a:lvl8pPr marL="3200400" indent="0" latinLnBrk="0">
              <a:buNone/>
              <a:defRPr lang="es-ES" sz="1000"/>
            </a:lvl8pPr>
            <a:lvl9pPr marL="3657600" indent="0" latinLnBrk="0">
              <a:buNone/>
              <a:defRPr lang="es-ES"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4161366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Marcador de título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  <a:p>
            <a:pPr lvl="5"/>
            <a:r>
              <a:rPr lang="es-ES"/>
              <a:t>Sexto</a:t>
            </a:r>
          </a:p>
          <a:p>
            <a:pPr lvl="6"/>
            <a:r>
              <a:rPr lang="es-ES"/>
              <a:t>Séptimo</a:t>
            </a:r>
          </a:p>
          <a:p>
            <a:pPr lvl="7"/>
            <a:r>
              <a:rPr lang="es-ES"/>
              <a:t>Octavo</a:t>
            </a:r>
          </a:p>
          <a:p>
            <a:pPr lvl="8"/>
            <a:r>
              <a:rPr lang="es-ES"/>
              <a:t>Noveno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latinLnBrk="0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E9AC-F15C-4FA0-A6F1-298829FA691D}" type="datetimeFigureOut">
              <a:rPr/>
              <a:pPr/>
              <a:t>14/01/2014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latinLnBrk="0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latinLnBrk="0">
              <a:defRPr lang="es-ES"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66BE7-899D-4075-917F-DBDE33B6B692}" type="slidenum">
              <a:rPr/>
              <a:pPr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xmlns="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lang="es-ES"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lang="es-ES"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lang="es-ES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lang="es-ES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s-ES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ampusvirtual.frba.utn.edu.ar/especialidad/course/category.php?id=5" TargetMode="External"/><Relationship Id="rId2" Type="http://schemas.openxmlformats.org/officeDocument/2006/relationships/hyperlink" Target="http://www.iec.ch/functionalsafety/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83840" y="1943842"/>
            <a:ext cx="9408160" cy="2387600"/>
          </a:xfrm>
        </p:spPr>
        <p:txBody>
          <a:bodyPr>
            <a:normAutofit/>
          </a:bodyPr>
          <a:lstStyle/>
          <a:p>
            <a:r>
              <a:rPr lang="es-ES" sz="5000" dirty="0" smtClean="0"/>
              <a:t>Máquinas de </a:t>
            </a:r>
            <a:r>
              <a:rPr lang="es-ES" sz="5000" dirty="0" smtClean="0"/>
              <a:t>estado concurrentes</a:t>
            </a:r>
            <a:endParaRPr lang="es-ES" sz="50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890719" y="4538659"/>
            <a:ext cx="8500062" cy="865321"/>
          </a:xfrm>
        </p:spPr>
        <p:txBody>
          <a:bodyPr/>
          <a:lstStyle/>
          <a:p>
            <a:r>
              <a:rPr lang="es-ES" dirty="0" smtClean="0"/>
              <a:t>Ing. Nahuel González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1732698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Ejemplo: horno microondas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59" y="2194560"/>
            <a:ext cx="9636369" cy="4487594"/>
          </a:xfrm>
        </p:spPr>
        <p:txBody>
          <a:bodyPr>
            <a:normAutofit/>
          </a:bodyPr>
          <a:lstStyle/>
          <a:p>
            <a:pPr algn="just"/>
            <a:r>
              <a:rPr lang="es-MX" sz="2600" dirty="0" smtClean="0"/>
              <a:t>Se trata de diseñar el controlador de un sencillo horno microondas provisto de grill, una luz interior, dos pulsadores: Iniciar/Detener y Modo, y un sensor para monitorear el estado de la puerta abierta/cerrada. 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xmlns="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Ejemplo: horno microondas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59" y="2194560"/>
            <a:ext cx="9636369" cy="4487594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s-MX" sz="2600" dirty="0" smtClean="0"/>
              <a:t>Las especificaciones son las siguientes:</a:t>
            </a:r>
          </a:p>
          <a:p>
            <a:pPr algn="just">
              <a:buNone/>
            </a:pPr>
            <a:r>
              <a:rPr lang="es-MX" sz="2600" dirty="0" smtClean="0"/>
              <a:t>1. La luz interior deberá encenderse cuando se abra la puerta y cuando esté trabajando el horno o el grill.</a:t>
            </a:r>
          </a:p>
          <a:p>
            <a:pPr algn="just">
              <a:buNone/>
            </a:pPr>
            <a:r>
              <a:rPr lang="es-MX" sz="2600" dirty="0" smtClean="0"/>
              <a:t>2. Un botón Inicio/Detener servirá para alternar entre los modos de reposo y de funcionamiento.</a:t>
            </a:r>
          </a:p>
          <a:p>
            <a:pPr algn="just">
              <a:buNone/>
            </a:pPr>
            <a:r>
              <a:rPr lang="es-MX" sz="2600" dirty="0" smtClean="0"/>
              <a:t>3. Al abrir la puerta, el horno deberá dejar de funcionar. Cuando se cierre la puerta el horno deberá regresar al modo de trabajo o reposo en que se encontrara anteriormente.</a:t>
            </a:r>
          </a:p>
          <a:p>
            <a:pPr algn="just">
              <a:buNone/>
            </a:pPr>
            <a:r>
              <a:rPr lang="es-MX" sz="2600" dirty="0" smtClean="0"/>
              <a:t>4. El horno dispondrá de un segundo botón Modo para seleccionar el modo de trabajo. Por cada pulsación de este botón, el modo de trabajo cambiará cíclicamente entre: Horno, Grill o Ambas</a:t>
            </a:r>
          </a:p>
          <a:p>
            <a:pPr algn="just">
              <a:buNone/>
            </a:pPr>
            <a:r>
              <a:rPr lang="es-AR" sz="2600" dirty="0" smtClean="0"/>
              <a:t>5. </a:t>
            </a:r>
            <a:r>
              <a:rPr lang="es-MX" sz="2600" dirty="0" smtClean="0"/>
              <a:t>Para indicar el modo de trabajo el horno dispondrá de tres </a:t>
            </a:r>
            <a:r>
              <a:rPr lang="es-MX" sz="2600" dirty="0" err="1" smtClean="0"/>
              <a:t>leds</a:t>
            </a:r>
            <a:r>
              <a:rPr lang="es-MX" sz="2600" dirty="0" smtClean="0"/>
              <a:t>: H, G y Ambos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xmlns="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Identificar eventos y acciones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59" y="2194560"/>
            <a:ext cx="9636369" cy="4487594"/>
          </a:xfrm>
        </p:spPr>
        <p:txBody>
          <a:bodyPr>
            <a:normAutofit/>
          </a:bodyPr>
          <a:lstStyle/>
          <a:p>
            <a:pPr algn="just"/>
            <a:r>
              <a:rPr lang="es-ES" sz="2600" dirty="0" smtClean="0"/>
              <a:t>Eventos</a:t>
            </a:r>
          </a:p>
          <a:p>
            <a:pPr lvl="1" algn="just"/>
            <a:r>
              <a:rPr lang="es-ES" sz="2200" dirty="0" err="1" smtClean="0"/>
              <a:t>eModo</a:t>
            </a:r>
            <a:endParaRPr lang="es-ES" sz="2200" dirty="0" smtClean="0"/>
          </a:p>
          <a:p>
            <a:pPr lvl="1" algn="just"/>
            <a:r>
              <a:rPr lang="es-ES" sz="2200" dirty="0" err="1" smtClean="0"/>
              <a:t>eInicioDetencion</a:t>
            </a:r>
            <a:endParaRPr lang="es-ES" sz="2200" dirty="0" smtClean="0"/>
          </a:p>
          <a:p>
            <a:pPr lvl="1" algn="just"/>
            <a:r>
              <a:rPr lang="es-ES" sz="2200" dirty="0" err="1" smtClean="0"/>
              <a:t>ePuertaAbrir</a:t>
            </a:r>
            <a:endParaRPr lang="es-ES" sz="2200" dirty="0" smtClean="0"/>
          </a:p>
          <a:p>
            <a:pPr lvl="1" algn="just"/>
            <a:r>
              <a:rPr lang="es-ES" sz="2200" dirty="0" err="1" smtClean="0"/>
              <a:t>ePuertaCerrar</a:t>
            </a:r>
            <a:endParaRPr lang="es-ES" sz="2200" dirty="0" smtClean="0"/>
          </a:p>
          <a:p>
            <a:pPr lvl="1" algn="just"/>
            <a:endParaRPr lang="es-ES" dirty="0" smtClean="0"/>
          </a:p>
          <a:p>
            <a:pPr algn="just"/>
            <a:r>
              <a:rPr lang="es-ES" sz="2600" dirty="0" smtClean="0"/>
              <a:t>Acciones</a:t>
            </a:r>
          </a:p>
          <a:p>
            <a:pPr lvl="1" algn="just"/>
            <a:r>
              <a:rPr lang="es-ES" sz="2200" dirty="0" err="1" smtClean="0"/>
              <a:t>aLuzOn</a:t>
            </a:r>
            <a:endParaRPr lang="es-ES" sz="2200" dirty="0" smtClean="0"/>
          </a:p>
          <a:p>
            <a:pPr lvl="1" algn="just"/>
            <a:r>
              <a:rPr lang="es-ES" sz="2200" dirty="0" err="1" smtClean="0"/>
              <a:t>aLuzOff</a:t>
            </a:r>
            <a:endParaRPr lang="es-ES" sz="2200" dirty="0" smtClean="0"/>
          </a:p>
          <a:p>
            <a:pPr lvl="1" algn="just"/>
            <a:r>
              <a:rPr lang="es-ES" sz="2200" dirty="0" err="1" smtClean="0"/>
              <a:t>aLed</a:t>
            </a:r>
            <a:endParaRPr lang="es-ES" sz="2200" dirty="0" smtClean="0"/>
          </a:p>
          <a:p>
            <a:pPr lvl="1" algn="just"/>
            <a:r>
              <a:rPr lang="es-ES" sz="2200" dirty="0" err="1" smtClean="0"/>
              <a:t>aEncender</a:t>
            </a:r>
            <a:endParaRPr lang="es-ES" sz="2200" dirty="0"/>
          </a:p>
        </p:txBody>
      </p:sp>
    </p:spTree>
    <p:extLst>
      <p:ext uri="{BB962C8B-B14F-4D97-AF65-F5344CB8AC3E}">
        <p14:creationId xmlns:p14="http://schemas.microsoft.com/office/powerpoint/2010/main" xmlns="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Implementación en C de una máquina de estados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59" y="2194560"/>
            <a:ext cx="9636369" cy="3986784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s-ES" sz="2600" dirty="0" smtClean="0"/>
              <a:t>Estructura basada en:</a:t>
            </a:r>
          </a:p>
          <a:p>
            <a:pPr lvl="1"/>
            <a:endParaRPr lang="es-ES" sz="2400" dirty="0" smtClean="0"/>
          </a:p>
          <a:p>
            <a:pPr lvl="1"/>
            <a:r>
              <a:rPr lang="es-ES" sz="2400" dirty="0" smtClean="0"/>
              <a:t>Múltiples </a:t>
            </a:r>
            <a:r>
              <a:rPr lang="es-ES" sz="2400" dirty="0" err="1" smtClean="0"/>
              <a:t>if</a:t>
            </a:r>
            <a:endParaRPr lang="es-ES" sz="2400" dirty="0"/>
          </a:p>
          <a:p>
            <a:pPr>
              <a:buNone/>
            </a:pPr>
            <a:endParaRPr lang="es-ES" sz="2600" dirty="0" smtClean="0"/>
          </a:p>
          <a:p>
            <a:pPr lvl="1"/>
            <a:r>
              <a:rPr lang="es-ES" sz="2400" dirty="0" err="1" smtClean="0"/>
              <a:t>Switch</a:t>
            </a:r>
            <a:r>
              <a:rPr lang="es-ES" sz="2400" dirty="0" smtClean="0"/>
              <a:t>-case</a:t>
            </a:r>
            <a:endParaRPr lang="es-ES" sz="2400" dirty="0"/>
          </a:p>
          <a:p>
            <a:pPr>
              <a:buNone/>
            </a:pPr>
            <a:endParaRPr lang="es-ES" sz="2600" dirty="0" smtClean="0"/>
          </a:p>
          <a:p>
            <a:pPr lvl="1"/>
            <a:r>
              <a:rPr lang="es-ES" sz="2400" dirty="0" smtClean="0"/>
              <a:t>Puntero a función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xmlns="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Próxima clase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59" y="2194560"/>
            <a:ext cx="9636369" cy="3986784"/>
          </a:xfrm>
        </p:spPr>
        <p:txBody>
          <a:bodyPr>
            <a:normAutofit/>
          </a:bodyPr>
          <a:lstStyle/>
          <a:p>
            <a:r>
              <a:rPr lang="es-ES" sz="2600" dirty="0" smtClean="0"/>
              <a:t>Utilización de </a:t>
            </a:r>
            <a:r>
              <a:rPr lang="es-ES" sz="2600" dirty="0" err="1" smtClean="0"/>
              <a:t>uModel</a:t>
            </a:r>
            <a:r>
              <a:rPr lang="es-ES" sz="2600" dirty="0" smtClean="0"/>
              <a:t> </a:t>
            </a:r>
            <a:r>
              <a:rPr lang="es-ES" sz="2600" dirty="0" err="1" smtClean="0"/>
              <a:t>Factory</a:t>
            </a:r>
            <a:r>
              <a:rPr lang="es-ES" sz="2600" dirty="0" smtClean="0"/>
              <a:t> como software de modelado</a:t>
            </a:r>
          </a:p>
          <a:p>
            <a:endParaRPr lang="es-ES" sz="2600" dirty="0" smtClean="0"/>
          </a:p>
          <a:p>
            <a:r>
              <a:rPr lang="es-ES" sz="2600" dirty="0" smtClean="0"/>
              <a:t>Diseño de modelos orientados al proyecto integrador</a:t>
            </a:r>
          </a:p>
          <a:p>
            <a:endParaRPr lang="es-ES" sz="2600" dirty="0" smtClean="0"/>
          </a:p>
          <a:p>
            <a:r>
              <a:rPr lang="es-ES" sz="2600" dirty="0" smtClean="0"/>
              <a:t>Introducción a la simulación de sistemas embebidos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xmlns="" val="88070559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Referencias bibliográficas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59" y="2194560"/>
            <a:ext cx="9636369" cy="3986784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es-ES" sz="2600" dirty="0" smtClean="0"/>
              <a:t>M. Barrón Ruiz. Desarrollo de Software Basado en Modelos para Sistemas Embebidos. Departamento de Ingeniería de Sistemas y Automática, Universidad del País Vasco, España, 2010.</a:t>
            </a:r>
          </a:p>
          <a:p>
            <a:pPr algn="just"/>
            <a:r>
              <a:rPr lang="es-ES" sz="2600" dirty="0" smtClean="0"/>
              <a:t>M. Barrón Ruiz. Curso de Programación de Sistemas Embebidos con </a:t>
            </a:r>
            <a:r>
              <a:rPr lang="es-ES" sz="2600" dirty="0" err="1" smtClean="0"/>
              <a:t>Statecharts</a:t>
            </a:r>
            <a:r>
              <a:rPr lang="es-ES" sz="2600" dirty="0" smtClean="0"/>
              <a:t>. IEEE-RITA Vol. 4, Núm. 1, Feb. 2009. ISSN 1932-8540.</a:t>
            </a:r>
          </a:p>
          <a:p>
            <a:pPr algn="just"/>
            <a:r>
              <a:rPr lang="es-ES" sz="2600" dirty="0" smtClean="0"/>
              <a:t>D. </a:t>
            </a:r>
            <a:r>
              <a:rPr lang="es-ES" sz="2600" dirty="0" err="1" smtClean="0"/>
              <a:t>Harel</a:t>
            </a:r>
            <a:r>
              <a:rPr lang="es-ES" sz="2600" dirty="0" smtClean="0"/>
              <a:t> &amp; M. </a:t>
            </a:r>
            <a:r>
              <a:rPr lang="es-ES" sz="2600" dirty="0" err="1" smtClean="0"/>
              <a:t>Politi</a:t>
            </a:r>
            <a:r>
              <a:rPr lang="es-ES" sz="2600" dirty="0" smtClean="0"/>
              <a:t>. </a:t>
            </a:r>
            <a:r>
              <a:rPr lang="es-ES" sz="2600" dirty="0" err="1" smtClean="0"/>
              <a:t>Modeling</a:t>
            </a:r>
            <a:r>
              <a:rPr lang="es-ES" sz="2600" dirty="0" smtClean="0"/>
              <a:t> reactive </a:t>
            </a:r>
            <a:r>
              <a:rPr lang="es-ES" sz="2600" dirty="0" err="1" smtClean="0"/>
              <a:t>systems</a:t>
            </a:r>
            <a:r>
              <a:rPr lang="es-ES" sz="2600" dirty="0" smtClean="0"/>
              <a:t> </a:t>
            </a:r>
            <a:r>
              <a:rPr lang="es-ES" sz="2600" dirty="0" err="1" smtClean="0"/>
              <a:t>with</a:t>
            </a:r>
            <a:r>
              <a:rPr lang="es-ES" sz="2600" dirty="0" smtClean="0"/>
              <a:t> </a:t>
            </a:r>
            <a:r>
              <a:rPr lang="es-ES" sz="2600" dirty="0" err="1" smtClean="0"/>
              <a:t>statecharts</a:t>
            </a:r>
            <a:r>
              <a:rPr lang="es-ES" sz="2600" dirty="0" smtClean="0"/>
              <a:t>. Cap. 4. McGraw-Hill. 1998. ISBN 0070262055.</a:t>
            </a:r>
          </a:p>
          <a:p>
            <a:pPr algn="just"/>
            <a:r>
              <a:rPr lang="es-AR" sz="2400" dirty="0" smtClean="0"/>
              <a:t>IEC 61508. </a:t>
            </a:r>
            <a:r>
              <a:rPr lang="es-AR" sz="2400" dirty="0" smtClean="0">
                <a:hlinkClick r:id="rId2"/>
              </a:rPr>
              <a:t>http://www.iec.ch/functionalsafety/</a:t>
            </a:r>
            <a:endParaRPr lang="es-AR" sz="2400" dirty="0" smtClean="0"/>
          </a:p>
          <a:p>
            <a:pPr algn="just"/>
            <a:r>
              <a:rPr lang="es-ES" sz="2600" dirty="0" smtClean="0"/>
              <a:t>Manual </a:t>
            </a:r>
            <a:r>
              <a:rPr lang="es-ES" sz="2600" dirty="0" err="1" smtClean="0"/>
              <a:t>uModel</a:t>
            </a:r>
            <a:r>
              <a:rPr lang="es-ES" sz="2600" dirty="0" smtClean="0"/>
              <a:t> </a:t>
            </a:r>
            <a:r>
              <a:rPr lang="es-ES" sz="2600" dirty="0" err="1" smtClean="0"/>
              <a:t>Factory</a:t>
            </a:r>
            <a:r>
              <a:rPr lang="es-ES" sz="2600" dirty="0" smtClean="0"/>
              <a:t> y Recursos Web institucional de la cátedra:</a:t>
            </a:r>
          </a:p>
          <a:p>
            <a:pPr lvl="1" algn="just"/>
            <a:r>
              <a:rPr lang="es-ES" sz="2400" dirty="0" smtClean="0">
                <a:hlinkClick r:id="rId3"/>
              </a:rPr>
              <a:t>http://www.campusvirtual.frba.utn.edu.ar/especialidad/course/category.php?id=5</a:t>
            </a:r>
            <a:r>
              <a:rPr lang="es-ES" sz="2400" dirty="0" smtClean="0"/>
              <a:t> </a:t>
            </a:r>
            <a:r>
              <a:rPr lang="es-AR" dirty="0" smtClean="0"/>
              <a:t>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xmlns="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Sistema embebido</a:t>
            </a:r>
            <a:endParaRPr lang="es-E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37625" y="2439764"/>
            <a:ext cx="6344838" cy="3735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5 Rectángulo"/>
          <p:cNvSpPr/>
          <p:nvPr/>
        </p:nvSpPr>
        <p:spPr>
          <a:xfrm>
            <a:off x="7057441" y="2369440"/>
            <a:ext cx="4759569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buNone/>
            </a:pPr>
            <a:r>
              <a:rPr lang="es-AR" sz="2700" dirty="0" err="1" smtClean="0"/>
              <a:t>void</a:t>
            </a:r>
            <a:r>
              <a:rPr lang="es-AR" sz="2700" dirty="0" smtClean="0"/>
              <a:t> </a:t>
            </a:r>
            <a:r>
              <a:rPr lang="es-AR" sz="2700" dirty="0" err="1" smtClean="0"/>
              <a:t>main</a:t>
            </a:r>
            <a:r>
              <a:rPr lang="es-AR" sz="2700" dirty="0" smtClean="0"/>
              <a:t> (</a:t>
            </a:r>
            <a:r>
              <a:rPr lang="es-AR" sz="2700" dirty="0" err="1" smtClean="0"/>
              <a:t>void</a:t>
            </a:r>
            <a:r>
              <a:rPr lang="es-AR" sz="2700" dirty="0" smtClean="0"/>
              <a:t>)</a:t>
            </a:r>
          </a:p>
          <a:p>
            <a:pPr algn="just">
              <a:buNone/>
            </a:pPr>
            <a:r>
              <a:rPr lang="es-AR" sz="2700" dirty="0" smtClean="0"/>
              <a:t>{</a:t>
            </a:r>
          </a:p>
          <a:p>
            <a:pPr algn="just">
              <a:buNone/>
            </a:pPr>
            <a:r>
              <a:rPr lang="es-AR" sz="2700" dirty="0" smtClean="0"/>
              <a:t>	</a:t>
            </a:r>
            <a:r>
              <a:rPr lang="es-AR" sz="2700" dirty="0" err="1" smtClean="0"/>
              <a:t>inicializacion</a:t>
            </a:r>
            <a:r>
              <a:rPr lang="es-AR" sz="2700" dirty="0" smtClean="0"/>
              <a:t>() ;</a:t>
            </a:r>
          </a:p>
          <a:p>
            <a:pPr algn="just">
              <a:buNone/>
            </a:pPr>
            <a:endParaRPr lang="es-AR" sz="2700" dirty="0" smtClean="0"/>
          </a:p>
          <a:p>
            <a:pPr algn="just">
              <a:buNone/>
            </a:pPr>
            <a:r>
              <a:rPr lang="es-AR" sz="2700" dirty="0" smtClean="0"/>
              <a:t>	</a:t>
            </a:r>
            <a:r>
              <a:rPr lang="es-AR" sz="2700" dirty="0" err="1" smtClean="0"/>
              <a:t>while</a:t>
            </a:r>
            <a:r>
              <a:rPr lang="es-AR" sz="2700" dirty="0" smtClean="0"/>
              <a:t>(1)</a:t>
            </a:r>
          </a:p>
          <a:p>
            <a:pPr algn="just">
              <a:buNone/>
            </a:pPr>
            <a:r>
              <a:rPr lang="es-AR" sz="2700" dirty="0" smtClean="0"/>
              <a:t>	{</a:t>
            </a:r>
          </a:p>
          <a:p>
            <a:pPr lvl="1" algn="just">
              <a:buNone/>
            </a:pPr>
            <a:r>
              <a:rPr lang="es-AR" sz="2700" dirty="0" smtClean="0"/>
              <a:t> 	  // lógica de mi aplicación</a:t>
            </a:r>
          </a:p>
          <a:p>
            <a:pPr algn="just">
              <a:buNone/>
            </a:pPr>
            <a:r>
              <a:rPr lang="es-AR" sz="2700" dirty="0" smtClean="0"/>
              <a:t>	}</a:t>
            </a:r>
          </a:p>
          <a:p>
            <a:pPr algn="just">
              <a:buNone/>
            </a:pPr>
            <a:r>
              <a:rPr lang="es-AR" sz="2700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xmlns="" val="1440355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Tipos de sistemas</a:t>
            </a:r>
            <a:endParaRPr lang="es-ES" dirty="0"/>
          </a:p>
        </p:txBody>
      </p:sp>
      <p:sp>
        <p:nvSpPr>
          <p:cNvPr id="14" name="Marcador de contenido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buNone/>
            </a:pPr>
            <a:r>
              <a:rPr lang="es-AR" sz="2600" dirty="0" smtClean="0"/>
              <a:t>Los sistemas pueden clasificarse en:</a:t>
            </a:r>
          </a:p>
          <a:p>
            <a:pPr lvl="1" algn="just"/>
            <a:endParaRPr lang="es-AR" sz="2400" dirty="0" smtClean="0"/>
          </a:p>
          <a:p>
            <a:pPr lvl="1" algn="just"/>
            <a:r>
              <a:rPr lang="es-AR" sz="2400" dirty="0" smtClean="0"/>
              <a:t>Transformacionales</a:t>
            </a:r>
          </a:p>
          <a:p>
            <a:pPr lvl="1" algn="just"/>
            <a:endParaRPr lang="es-AR" sz="2400" dirty="0" smtClean="0"/>
          </a:p>
          <a:p>
            <a:pPr lvl="1" algn="just"/>
            <a:r>
              <a:rPr lang="es-AR" sz="2400" dirty="0" smtClean="0"/>
              <a:t>Interactivos</a:t>
            </a:r>
          </a:p>
          <a:p>
            <a:pPr lvl="1" algn="just"/>
            <a:endParaRPr lang="es-AR" sz="2400" dirty="0" smtClean="0"/>
          </a:p>
          <a:p>
            <a:pPr lvl="1" algn="just"/>
            <a:r>
              <a:rPr lang="es-AR" sz="2400" dirty="0" smtClean="0"/>
              <a:t>Reactivos</a:t>
            </a:r>
            <a:endParaRPr lang="es-AR" sz="2600" dirty="0" smtClean="0"/>
          </a:p>
        </p:txBody>
      </p:sp>
    </p:spTree>
    <p:extLst>
      <p:ext uri="{BB962C8B-B14F-4D97-AF65-F5344CB8AC3E}">
        <p14:creationId xmlns:p14="http://schemas.microsoft.com/office/powerpoint/2010/main" xmlns="" val="1440355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¿Qué son los modelos?</a:t>
            </a:r>
            <a:endParaRPr lang="es-ES" dirty="0"/>
          </a:p>
        </p:txBody>
      </p:sp>
      <p:sp>
        <p:nvSpPr>
          <p:cNvPr id="14" name="Marcador de contenido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s-AR" sz="2600" dirty="0" smtClean="0"/>
              <a:t>Un </a:t>
            </a:r>
            <a:r>
              <a:rPr lang="es-AR" sz="2600" b="1" dirty="0" smtClean="0"/>
              <a:t>modelo </a:t>
            </a:r>
            <a:r>
              <a:rPr lang="es-AR" sz="2600" dirty="0" smtClean="0"/>
              <a:t>es una </a:t>
            </a:r>
            <a:r>
              <a:rPr lang="es-AR" sz="2600" b="1" dirty="0" smtClean="0"/>
              <a:t>representación simplificada </a:t>
            </a:r>
            <a:r>
              <a:rPr lang="es-AR" sz="2600" dirty="0" smtClean="0"/>
              <a:t>de un sistema.</a:t>
            </a:r>
          </a:p>
          <a:p>
            <a:pPr algn="just">
              <a:buNone/>
            </a:pPr>
            <a:endParaRPr lang="es-AR" sz="2600" dirty="0" smtClean="0"/>
          </a:p>
          <a:p>
            <a:pPr algn="just"/>
            <a:r>
              <a:rPr lang="es-AR" sz="2600" dirty="0" smtClean="0"/>
              <a:t>Se utilizan para </a:t>
            </a:r>
            <a:r>
              <a:rPr lang="es-AR" sz="2600" b="1" dirty="0" smtClean="0"/>
              <a:t>describir el  comportamiento</a:t>
            </a:r>
            <a:r>
              <a:rPr lang="es-AR" sz="2600" dirty="0" smtClean="0"/>
              <a:t> de un sistema embebido.</a:t>
            </a:r>
          </a:p>
          <a:p>
            <a:pPr algn="just">
              <a:buNone/>
            </a:pPr>
            <a:endParaRPr lang="es-AR" sz="2600" dirty="0" smtClean="0"/>
          </a:p>
          <a:p>
            <a:pPr algn="just"/>
            <a:r>
              <a:rPr lang="es-AR" sz="2600" dirty="0" smtClean="0"/>
              <a:t>Ayudan a comprender el sistema a diseñar, con un nivel de </a:t>
            </a:r>
            <a:r>
              <a:rPr lang="es-AR" sz="2600" b="1" dirty="0" smtClean="0"/>
              <a:t>abstracción</a:t>
            </a:r>
            <a:r>
              <a:rPr lang="es-AR" sz="2600" dirty="0" smtClean="0"/>
              <a:t> superior al de los lenguajes de programación.</a:t>
            </a:r>
          </a:p>
        </p:txBody>
      </p:sp>
    </p:spTree>
    <p:extLst>
      <p:ext uri="{BB962C8B-B14F-4D97-AF65-F5344CB8AC3E}">
        <p14:creationId xmlns:p14="http://schemas.microsoft.com/office/powerpoint/2010/main" xmlns="" val="1440355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Las máquinas de estado como un modelo computacional</a:t>
            </a:r>
            <a:endParaRPr lang="es-ES" dirty="0"/>
          </a:p>
        </p:txBody>
      </p:sp>
      <p:sp>
        <p:nvSpPr>
          <p:cNvPr id="5" name="Shape 695"/>
          <p:cNvSpPr/>
          <p:nvPr/>
        </p:nvSpPr>
        <p:spPr>
          <a:xfrm>
            <a:off x="5922483" y="2067951"/>
            <a:ext cx="4889989" cy="3943521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C4587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" name="Shape 655"/>
          <p:cNvSpPr txBox="1">
            <a:spLocks/>
          </p:cNvSpPr>
          <p:nvPr/>
        </p:nvSpPr>
        <p:spPr>
          <a:xfrm>
            <a:off x="1127767" y="2262006"/>
            <a:ext cx="4035090" cy="734405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" sz="2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ESTADOS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s-MX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</a:t>
            </a:r>
            <a:r>
              <a:rPr kumimoji="0" lang="en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omportamiento estático</a:t>
            </a:r>
            <a:endParaRPr kumimoji="0" lang="en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Shape 655"/>
          <p:cNvSpPr txBox="1">
            <a:spLocks/>
          </p:cNvSpPr>
          <p:nvPr/>
        </p:nvSpPr>
        <p:spPr>
          <a:xfrm>
            <a:off x="1125418" y="3160010"/>
            <a:ext cx="3376257" cy="734405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" sz="2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EXCITACIONES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es-AR" sz="1600" dirty="0" smtClean="0"/>
              <a:t>Que condicionan las transiciones</a:t>
            </a:r>
            <a:endParaRPr kumimoji="0" lang="en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8" name="Shape 655"/>
          <p:cNvSpPr txBox="1">
            <a:spLocks/>
          </p:cNvSpPr>
          <p:nvPr/>
        </p:nvSpPr>
        <p:spPr>
          <a:xfrm>
            <a:off x="1137139" y="4100218"/>
            <a:ext cx="2405586" cy="734405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kumimoji="0" lang="en" sz="2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TRANSICIONES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es-AR" sz="1600" dirty="0" smtClean="0"/>
              <a:t>Evolución entre estados</a:t>
            </a:r>
            <a:endParaRPr kumimoji="0" lang="en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Shape 655"/>
          <p:cNvSpPr txBox="1">
            <a:spLocks/>
          </p:cNvSpPr>
          <p:nvPr/>
        </p:nvSpPr>
        <p:spPr>
          <a:xfrm>
            <a:off x="1134790" y="5012290"/>
            <a:ext cx="3155869" cy="734405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en" sz="2600" b="1" dirty="0" smtClean="0"/>
              <a:t>ACCIONES</a:t>
            </a:r>
            <a:endParaRPr kumimoji="0" lang="en" sz="26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es-AR" sz="1600" noProof="0" dirty="0" smtClean="0"/>
              <a:t>Asociadas a las transiciones</a:t>
            </a:r>
            <a:endParaRPr kumimoji="0" lang="en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112778" y="2214270"/>
            <a:ext cx="4524375" cy="307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440355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Limitaciones del enfoque actual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59" y="2194560"/>
            <a:ext cx="9636369" cy="4487594"/>
          </a:xfrm>
        </p:spPr>
        <p:txBody>
          <a:bodyPr>
            <a:normAutofit/>
          </a:bodyPr>
          <a:lstStyle/>
          <a:p>
            <a:pPr lvl="1"/>
            <a:r>
              <a:rPr lang="es-ES" sz="2600" dirty="0" smtClean="0"/>
              <a:t>Poca escalabilidad</a:t>
            </a:r>
          </a:p>
          <a:p>
            <a:pPr lvl="1"/>
            <a:endParaRPr lang="es-ES" sz="2600" dirty="0" smtClean="0"/>
          </a:p>
          <a:p>
            <a:pPr lvl="1"/>
            <a:r>
              <a:rPr lang="es-ES" sz="2600" dirty="0" smtClean="0"/>
              <a:t>Dificultades en la comprensión del modelo</a:t>
            </a:r>
          </a:p>
          <a:p>
            <a:pPr lvl="1"/>
            <a:endParaRPr lang="es-ES" sz="2600" dirty="0" smtClean="0"/>
          </a:p>
          <a:p>
            <a:pPr lvl="1"/>
            <a:r>
              <a:rPr lang="es-ES" sz="2600" dirty="0" smtClean="0"/>
              <a:t>Soluciones ad-hoc no reutilizables</a:t>
            </a:r>
          </a:p>
          <a:p>
            <a:pPr lvl="1"/>
            <a:endParaRPr lang="es-ES" sz="2600" dirty="0" smtClean="0"/>
          </a:p>
          <a:p>
            <a:pPr lvl="1"/>
            <a:r>
              <a:rPr lang="es-ES" sz="2600" dirty="0" smtClean="0"/>
              <a:t>Dificultades de mantenimiento de código</a:t>
            </a:r>
          </a:p>
          <a:p>
            <a:pPr lvl="1"/>
            <a:endParaRPr lang="es-ES" sz="2600" dirty="0" smtClean="0"/>
          </a:p>
          <a:p>
            <a:pPr lvl="1"/>
            <a:endParaRPr lang="es-ES" sz="2600" dirty="0"/>
          </a:p>
        </p:txBody>
      </p:sp>
    </p:spTree>
    <p:extLst>
      <p:ext uri="{BB962C8B-B14F-4D97-AF65-F5344CB8AC3E}">
        <p14:creationId xmlns:p14="http://schemas.microsoft.com/office/powerpoint/2010/main" xmlns="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Propuesta de D. </a:t>
            </a:r>
            <a:r>
              <a:rPr lang="es-ES" dirty="0" err="1" smtClean="0"/>
              <a:t>Harel</a:t>
            </a:r>
            <a:r>
              <a:rPr lang="es-ES" dirty="0" smtClean="0"/>
              <a:t> (1987)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59" y="2194560"/>
            <a:ext cx="9636369" cy="4487594"/>
          </a:xfrm>
        </p:spPr>
        <p:txBody>
          <a:bodyPr>
            <a:normAutofit/>
          </a:bodyPr>
          <a:lstStyle/>
          <a:p>
            <a:pPr lvl="1"/>
            <a:r>
              <a:rPr lang="es-ES" sz="2600" dirty="0" smtClean="0"/>
              <a:t>Jerarquía de los estados</a:t>
            </a:r>
          </a:p>
          <a:p>
            <a:pPr lvl="1"/>
            <a:endParaRPr lang="es-ES" sz="2600" dirty="0" smtClean="0"/>
          </a:p>
          <a:p>
            <a:pPr lvl="1"/>
            <a:r>
              <a:rPr lang="es-ES" sz="2600" dirty="0" err="1" smtClean="0"/>
              <a:t>Ortogonalidad</a:t>
            </a:r>
            <a:endParaRPr lang="es-ES" sz="2600" dirty="0" smtClean="0"/>
          </a:p>
          <a:p>
            <a:pPr lvl="1"/>
            <a:endParaRPr lang="es-ES" sz="2600" dirty="0" smtClean="0"/>
          </a:p>
          <a:p>
            <a:pPr lvl="1"/>
            <a:r>
              <a:rPr lang="es-ES" sz="2600" dirty="0" smtClean="0"/>
              <a:t>Sincronización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xmlns="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Condición de diseño de una máquina de estado</a:t>
            </a:r>
            <a:endParaRPr lang="es-ES" dirty="0"/>
          </a:p>
        </p:txBody>
      </p:sp>
      <p:grpSp>
        <p:nvGrpSpPr>
          <p:cNvPr id="5" name="Group 7"/>
          <p:cNvGrpSpPr>
            <a:grpSpLocks/>
          </p:cNvGrpSpPr>
          <p:nvPr/>
        </p:nvGrpSpPr>
        <p:grpSpPr bwMode="auto">
          <a:xfrm>
            <a:off x="1079500" y="2781300"/>
            <a:ext cx="2755900" cy="3367088"/>
            <a:chOff x="680" y="1752"/>
            <a:chExt cx="1736" cy="2121"/>
          </a:xfrm>
        </p:grpSpPr>
        <p:sp>
          <p:nvSpPr>
            <p:cNvPr id="7" name="Freeform 8"/>
            <p:cNvSpPr>
              <a:spLocks noChangeArrowheads="1"/>
            </p:cNvSpPr>
            <p:nvPr/>
          </p:nvSpPr>
          <p:spPr bwMode="auto">
            <a:xfrm>
              <a:off x="680" y="1752"/>
              <a:ext cx="1583" cy="2121"/>
            </a:xfrm>
            <a:custGeom>
              <a:avLst/>
              <a:gdLst>
                <a:gd name="T0" fmla="*/ 9 w 21600"/>
                <a:gd name="T1" fmla="*/ 10 h 21600"/>
                <a:gd name="T2" fmla="*/ 4 w 21600"/>
                <a:gd name="T3" fmla="*/ 21 h 21600"/>
                <a:gd name="T4" fmla="*/ 0 w 21600"/>
                <a:gd name="T5" fmla="*/ 10 h 21600"/>
                <a:gd name="T6" fmla="*/ 4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25560" cap="flat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8" name="AutoShape 9"/>
            <p:cNvSpPr>
              <a:spLocks noChangeArrowheads="1"/>
            </p:cNvSpPr>
            <p:nvPr/>
          </p:nvSpPr>
          <p:spPr bwMode="auto">
            <a:xfrm>
              <a:off x="719" y="1779"/>
              <a:ext cx="1697" cy="1686"/>
            </a:xfrm>
            <a:custGeom>
              <a:avLst/>
              <a:gdLst>
                <a:gd name="T0" fmla="*/ 11 w 21600"/>
                <a:gd name="T1" fmla="*/ 6 h 21600"/>
                <a:gd name="T2" fmla="*/ 5 w 21600"/>
                <a:gd name="T3" fmla="*/ 13 h 21600"/>
                <a:gd name="T4" fmla="*/ 0 w 21600"/>
                <a:gd name="T5" fmla="*/ 6 h 21600"/>
                <a:gd name="T6" fmla="*/ 5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lIns="90000" tIns="45000" rIns="90000" bIns="450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b="1" dirty="0" err="1" smtClean="0">
                  <a:solidFill>
                    <a:srgbClr val="000000"/>
                  </a:solidFill>
                  <a:latin typeface="Calibri" pitchFamily="32" charset="0"/>
                </a:rPr>
                <a:t>void</a:t>
              </a:r>
              <a:r>
                <a:rPr lang="es-AR" sz="1400" b="1" dirty="0" smtClean="0">
                  <a:solidFill>
                    <a:srgbClr val="000000"/>
                  </a:solidFill>
                  <a:latin typeface="Calibri" pitchFamily="32" charset="0"/>
                </a:rPr>
                <a:t> </a:t>
              </a:r>
              <a:r>
                <a:rPr lang="es-AR" sz="1400" b="1" dirty="0" err="1">
                  <a:solidFill>
                    <a:srgbClr val="000000"/>
                  </a:solidFill>
                  <a:latin typeface="Calibri" pitchFamily="32" charset="0"/>
                </a:rPr>
                <a:t>main</a:t>
              </a:r>
              <a:r>
                <a:rPr lang="es-AR" sz="1400" b="1" dirty="0">
                  <a:solidFill>
                    <a:srgbClr val="000000"/>
                  </a:solidFill>
                  <a:latin typeface="Calibri" pitchFamily="32" charset="0"/>
                </a:rPr>
                <a:t> (</a:t>
              </a:r>
              <a:r>
                <a:rPr lang="es-AR" sz="1400" b="1" dirty="0" err="1">
                  <a:solidFill>
                    <a:srgbClr val="000000"/>
                  </a:solidFill>
                  <a:latin typeface="Calibri" pitchFamily="32" charset="0"/>
                </a:rPr>
                <a:t>void</a:t>
              </a:r>
              <a:r>
                <a:rPr lang="es-AR" sz="1400" b="1" dirty="0">
                  <a:solidFill>
                    <a:srgbClr val="000000"/>
                  </a:solidFill>
                  <a:latin typeface="Calibri" pitchFamily="32" charset="0"/>
                </a:rPr>
                <a:t>)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>
                  <a:solidFill>
                    <a:srgbClr val="000000"/>
                  </a:solidFill>
                  <a:latin typeface="Calibri" pitchFamily="32" charset="0"/>
                </a:rPr>
                <a:t>{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 smtClean="0">
                  <a:solidFill>
                    <a:srgbClr val="000000"/>
                  </a:solidFill>
                  <a:latin typeface="Calibri" pitchFamily="32" charset="0"/>
                </a:rPr>
                <a:t>     </a:t>
              </a:r>
              <a:r>
                <a:rPr lang="es-AR" sz="1400" dirty="0" err="1" smtClean="0">
                  <a:solidFill>
                    <a:srgbClr val="000000"/>
                  </a:solidFill>
                  <a:latin typeface="Calibri" pitchFamily="32" charset="0"/>
                </a:rPr>
                <a:t>Inicializacion</a:t>
              </a:r>
              <a:r>
                <a:rPr lang="es-AR" sz="1400" dirty="0">
                  <a:solidFill>
                    <a:srgbClr val="000000"/>
                  </a:solidFill>
                  <a:latin typeface="Calibri" pitchFamily="32" charset="0"/>
                </a:rPr>
                <a:t>();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 smtClean="0">
                  <a:solidFill>
                    <a:srgbClr val="000000"/>
                  </a:solidFill>
                  <a:latin typeface="Calibri" pitchFamily="32" charset="0"/>
                </a:rPr>
                <a:t>     </a:t>
              </a:r>
              <a:r>
                <a:rPr lang="es-AR" sz="1400" dirty="0" err="1" smtClean="0">
                  <a:solidFill>
                    <a:srgbClr val="000000"/>
                  </a:solidFill>
                  <a:latin typeface="Calibri" pitchFamily="32" charset="0"/>
                </a:rPr>
                <a:t>while</a:t>
              </a:r>
              <a:r>
                <a:rPr lang="es-AR" sz="1400" dirty="0" smtClean="0">
                  <a:solidFill>
                    <a:srgbClr val="000000"/>
                  </a:solidFill>
                  <a:latin typeface="Calibri" pitchFamily="32" charset="0"/>
                </a:rPr>
                <a:t> </a:t>
              </a:r>
              <a:r>
                <a:rPr lang="es-AR" sz="1400" dirty="0">
                  <a:solidFill>
                    <a:srgbClr val="000000"/>
                  </a:solidFill>
                  <a:latin typeface="Calibri" pitchFamily="32" charset="0"/>
                </a:rPr>
                <a:t>(1)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 smtClean="0">
                  <a:solidFill>
                    <a:srgbClr val="000000"/>
                  </a:solidFill>
                  <a:latin typeface="Calibri" pitchFamily="32" charset="0"/>
                </a:rPr>
                <a:t>     {</a:t>
              </a: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 smtClean="0">
                  <a:solidFill>
                    <a:srgbClr val="000000"/>
                  </a:solidFill>
                  <a:latin typeface="Calibri" pitchFamily="32" charset="0"/>
                </a:rPr>
                <a:t>        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 smtClean="0">
                  <a:solidFill>
                    <a:srgbClr val="000000"/>
                  </a:solidFill>
                  <a:latin typeface="Calibri" pitchFamily="32" charset="0"/>
                </a:rPr>
                <a:t>         Proceso1</a:t>
              </a:r>
              <a:r>
                <a:rPr lang="es-AR" sz="1400" dirty="0">
                  <a:solidFill>
                    <a:srgbClr val="000000"/>
                  </a:solidFill>
                  <a:latin typeface="Calibri" pitchFamily="32" charset="0"/>
                </a:rPr>
                <a:t>();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 smtClean="0">
                  <a:solidFill>
                    <a:srgbClr val="000000"/>
                  </a:solidFill>
                  <a:latin typeface="Calibri" pitchFamily="32" charset="0"/>
                </a:rPr>
                <a:t>        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 smtClean="0">
                  <a:solidFill>
                    <a:srgbClr val="000000"/>
                  </a:solidFill>
                  <a:latin typeface="Calibri" pitchFamily="32" charset="0"/>
                </a:rPr>
                <a:t>         Proceso2</a:t>
              </a:r>
              <a:r>
                <a:rPr lang="es-AR" sz="1400" dirty="0">
                  <a:solidFill>
                    <a:srgbClr val="000000"/>
                  </a:solidFill>
                  <a:latin typeface="Calibri" pitchFamily="32" charset="0"/>
                </a:rPr>
                <a:t>();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 smtClean="0">
                  <a:solidFill>
                    <a:srgbClr val="000000"/>
                  </a:solidFill>
                  <a:latin typeface="Calibri" pitchFamily="32" charset="0"/>
                </a:rPr>
                <a:t>     }</a:t>
              </a: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>
                  <a:solidFill>
                    <a:srgbClr val="000000"/>
                  </a:solidFill>
                  <a:latin typeface="Arial" charset="0"/>
                </a:rPr>
                <a:t>}</a:t>
              </a:r>
            </a:p>
          </p:txBody>
        </p:sp>
      </p:grpSp>
      <p:grpSp>
        <p:nvGrpSpPr>
          <p:cNvPr id="10" name="Group 11"/>
          <p:cNvGrpSpPr>
            <a:grpSpLocks/>
          </p:cNvGrpSpPr>
          <p:nvPr/>
        </p:nvGrpSpPr>
        <p:grpSpPr bwMode="auto">
          <a:xfrm>
            <a:off x="8580334" y="4169270"/>
            <a:ext cx="2433711" cy="2420804"/>
            <a:chOff x="3674" y="590"/>
            <a:chExt cx="1582" cy="1622"/>
          </a:xfrm>
        </p:grpSpPr>
        <p:sp>
          <p:nvSpPr>
            <p:cNvPr id="11" name="Freeform 12"/>
            <p:cNvSpPr>
              <a:spLocks noChangeArrowheads="1"/>
            </p:cNvSpPr>
            <p:nvPr/>
          </p:nvSpPr>
          <p:spPr bwMode="auto">
            <a:xfrm>
              <a:off x="3674" y="590"/>
              <a:ext cx="1582" cy="1622"/>
            </a:xfrm>
            <a:custGeom>
              <a:avLst/>
              <a:gdLst>
                <a:gd name="T0" fmla="*/ 9 w 21600"/>
                <a:gd name="T1" fmla="*/ 5 h 21600"/>
                <a:gd name="T2" fmla="*/ 4 w 21600"/>
                <a:gd name="T3" fmla="*/ 9 h 21600"/>
                <a:gd name="T4" fmla="*/ 0 w 21600"/>
                <a:gd name="T5" fmla="*/ 5 h 21600"/>
                <a:gd name="T6" fmla="*/ 4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25560" cap="flat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12" name="AutoShape 13"/>
            <p:cNvSpPr>
              <a:spLocks noChangeArrowheads="1"/>
            </p:cNvSpPr>
            <p:nvPr/>
          </p:nvSpPr>
          <p:spPr bwMode="auto">
            <a:xfrm>
              <a:off x="3713" y="590"/>
              <a:ext cx="1543" cy="1504"/>
            </a:xfrm>
            <a:custGeom>
              <a:avLst/>
              <a:gdLst>
                <a:gd name="T0" fmla="*/ 8 w 21600"/>
                <a:gd name="T1" fmla="*/ 4 h 21600"/>
                <a:gd name="T2" fmla="*/ 4 w 21600"/>
                <a:gd name="T3" fmla="*/ 8 h 21600"/>
                <a:gd name="T4" fmla="*/ 0 w 21600"/>
                <a:gd name="T5" fmla="*/ 4 h 21600"/>
                <a:gd name="T6" fmla="*/ 4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b="1" dirty="0" err="1">
                  <a:solidFill>
                    <a:srgbClr val="000000"/>
                  </a:solidFill>
                  <a:latin typeface="Calibri" pitchFamily="32" charset="0"/>
                </a:rPr>
                <a:t>void</a:t>
              </a:r>
              <a:r>
                <a:rPr lang="es-AR" sz="1400" b="1" dirty="0">
                  <a:solidFill>
                    <a:srgbClr val="000000"/>
                  </a:solidFill>
                  <a:latin typeface="Calibri" pitchFamily="32" charset="0"/>
                </a:rPr>
                <a:t> </a:t>
              </a:r>
              <a:r>
                <a:rPr lang="es-AR" sz="1400" b="1" dirty="0" smtClean="0">
                  <a:solidFill>
                    <a:srgbClr val="000000"/>
                  </a:solidFill>
                  <a:latin typeface="Calibri" pitchFamily="32" charset="0"/>
                </a:rPr>
                <a:t>Proceso2 </a:t>
              </a:r>
              <a:r>
                <a:rPr lang="es-AR" sz="1400" b="1" dirty="0">
                  <a:solidFill>
                    <a:srgbClr val="000000"/>
                  </a:solidFill>
                  <a:latin typeface="Calibri" pitchFamily="32" charset="0"/>
                </a:rPr>
                <a:t>(</a:t>
              </a:r>
              <a:r>
                <a:rPr lang="es-AR" sz="1400" b="1" dirty="0" err="1">
                  <a:solidFill>
                    <a:srgbClr val="000000"/>
                  </a:solidFill>
                  <a:latin typeface="Calibri" pitchFamily="32" charset="0"/>
                </a:rPr>
                <a:t>void</a:t>
              </a:r>
              <a:r>
                <a:rPr lang="es-AR" sz="1400" b="1" dirty="0">
                  <a:solidFill>
                    <a:srgbClr val="000000"/>
                  </a:solidFill>
                  <a:latin typeface="Calibri" pitchFamily="32" charset="0"/>
                </a:rPr>
                <a:t>)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>
                  <a:solidFill>
                    <a:srgbClr val="000000"/>
                  </a:solidFill>
                  <a:latin typeface="Calibri" pitchFamily="32" charset="0"/>
                </a:rPr>
                <a:t>{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Arial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Arial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Arial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 smtClean="0">
                  <a:solidFill>
                    <a:srgbClr val="000000"/>
                  </a:solidFill>
                  <a:latin typeface="Arial" charset="0"/>
                </a:rPr>
                <a:t>}</a:t>
              </a:r>
              <a:endParaRPr lang="es-AR" sz="1400" dirty="0">
                <a:solidFill>
                  <a:srgbClr val="000000"/>
                </a:solidFill>
                <a:latin typeface="Arial" charset="0"/>
              </a:endParaRPr>
            </a:p>
          </p:txBody>
        </p:sp>
        <p:sp>
          <p:nvSpPr>
            <p:cNvPr id="13" name="AutoShape 14"/>
            <p:cNvSpPr>
              <a:spLocks noChangeArrowheads="1"/>
            </p:cNvSpPr>
            <p:nvPr/>
          </p:nvSpPr>
          <p:spPr bwMode="auto">
            <a:xfrm>
              <a:off x="4082" y="973"/>
              <a:ext cx="714" cy="376"/>
            </a:xfrm>
            <a:custGeom>
              <a:avLst/>
              <a:gdLst>
                <a:gd name="T0" fmla="*/ 1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95B3D7"/>
            </a:solidFill>
            <a:ln w="19080" cap="sq">
              <a:solidFill>
                <a:srgbClr val="558ED5"/>
              </a:solidFill>
              <a:round/>
              <a:headEnd/>
              <a:tailEnd/>
            </a:ln>
          </p:spPr>
          <p:txBody>
            <a:bodyPr lIns="90000" tIns="45000" rIns="90000" bIns="45000" anchor="ctr"/>
            <a:lstStyle/>
            <a:p>
              <a:pPr algn="ctr"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>
                  <a:solidFill>
                    <a:srgbClr val="FFFFFF"/>
                  </a:solidFill>
                  <a:latin typeface="Calibri" pitchFamily="32" charset="0"/>
                </a:rPr>
                <a:t>?</a:t>
              </a:r>
            </a:p>
          </p:txBody>
        </p:sp>
        <p:sp>
          <p:nvSpPr>
            <p:cNvPr id="14" name="AutoShape 15"/>
            <p:cNvSpPr>
              <a:spLocks noChangeArrowheads="1"/>
            </p:cNvSpPr>
            <p:nvPr/>
          </p:nvSpPr>
          <p:spPr bwMode="auto">
            <a:xfrm>
              <a:off x="4028" y="1523"/>
              <a:ext cx="821" cy="257"/>
            </a:xfrm>
            <a:custGeom>
              <a:avLst/>
              <a:gdLst>
                <a:gd name="T0" fmla="*/ 1 w 21600"/>
                <a:gd name="T1" fmla="*/ 0 h 21600"/>
                <a:gd name="T2" fmla="*/ 1 w 21600"/>
                <a:gd name="T3" fmla="*/ 0 h 21600"/>
                <a:gd name="T4" fmla="*/ 0 w 21600"/>
                <a:gd name="T5" fmla="*/ 0 h 21600"/>
                <a:gd name="T6" fmla="*/ 1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8EB4E3"/>
            </a:solidFill>
            <a:ln w="25560" cap="sq">
              <a:solidFill>
                <a:srgbClr val="558ED5"/>
              </a:solidFill>
              <a:round/>
              <a:headEnd/>
              <a:tailEnd/>
            </a:ln>
          </p:spPr>
          <p:txBody>
            <a:bodyPr lIns="90000" tIns="45000" rIns="90000" bIns="45000" anchor="ctr"/>
            <a:lstStyle/>
            <a:p>
              <a:pPr algn="ctr"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>
                  <a:solidFill>
                    <a:srgbClr val="FFFFFF"/>
                  </a:solidFill>
                  <a:latin typeface="Calibri" pitchFamily="32" charset="0"/>
                </a:rPr>
                <a:t>Procesar();</a:t>
              </a:r>
            </a:p>
          </p:txBody>
        </p:sp>
        <p:cxnSp>
          <p:nvCxnSpPr>
            <p:cNvPr id="15" name="AutoShape 16"/>
            <p:cNvCxnSpPr>
              <a:cxnSpLocks noChangeShapeType="1"/>
            </p:cNvCxnSpPr>
            <p:nvPr/>
          </p:nvCxnSpPr>
          <p:spPr bwMode="auto">
            <a:xfrm>
              <a:off x="4445" y="816"/>
              <a:ext cx="0" cy="153"/>
            </a:xfrm>
            <a:prstGeom prst="straightConnector1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16" name="AutoShape 17"/>
            <p:cNvCxnSpPr>
              <a:cxnSpLocks noChangeShapeType="1"/>
            </p:cNvCxnSpPr>
            <p:nvPr/>
          </p:nvCxnSpPr>
          <p:spPr bwMode="auto">
            <a:xfrm>
              <a:off x="4445" y="1361"/>
              <a:ext cx="0" cy="143"/>
            </a:xfrm>
            <a:prstGeom prst="straightConnector1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17" name="AutoShape 18"/>
            <p:cNvCxnSpPr>
              <a:cxnSpLocks noChangeShapeType="1"/>
            </p:cNvCxnSpPr>
            <p:nvPr/>
          </p:nvCxnSpPr>
          <p:spPr bwMode="auto">
            <a:xfrm>
              <a:off x="4444" y="1792"/>
              <a:ext cx="0" cy="226"/>
            </a:xfrm>
            <a:prstGeom prst="straightConnector1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 type="triangle" w="med" len="med"/>
            </a:ln>
          </p:spPr>
        </p:cxnSp>
        <p:sp>
          <p:nvSpPr>
            <p:cNvPr id="18" name="Line 19"/>
            <p:cNvSpPr>
              <a:spLocks noChangeShapeType="1"/>
            </p:cNvSpPr>
            <p:nvPr/>
          </p:nvSpPr>
          <p:spPr bwMode="auto">
            <a:xfrm>
              <a:off x="4808" y="1166"/>
              <a:ext cx="306" cy="0"/>
            </a:xfrm>
            <a:prstGeom prst="line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19" name="Line 20"/>
            <p:cNvSpPr>
              <a:spLocks noChangeShapeType="1"/>
            </p:cNvSpPr>
            <p:nvPr/>
          </p:nvSpPr>
          <p:spPr bwMode="auto">
            <a:xfrm>
              <a:off x="5117" y="1167"/>
              <a:ext cx="0" cy="697"/>
            </a:xfrm>
            <a:prstGeom prst="line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s-MX"/>
            </a:p>
          </p:txBody>
        </p:sp>
        <p:cxnSp>
          <p:nvCxnSpPr>
            <p:cNvPr id="20" name="AutoShape 21"/>
            <p:cNvCxnSpPr>
              <a:cxnSpLocks noChangeShapeType="1"/>
            </p:cNvCxnSpPr>
            <p:nvPr/>
          </p:nvCxnSpPr>
          <p:spPr bwMode="auto">
            <a:xfrm flipH="1">
              <a:off x="4436" y="1879"/>
              <a:ext cx="669" cy="0"/>
            </a:xfrm>
            <a:prstGeom prst="straightConnector1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 type="triangle" w="med" len="med"/>
            </a:ln>
          </p:spPr>
        </p:cxnSp>
        <p:sp>
          <p:nvSpPr>
            <p:cNvPr id="21" name="AutoShape 22"/>
            <p:cNvSpPr>
              <a:spLocks noChangeArrowheads="1"/>
            </p:cNvSpPr>
            <p:nvPr/>
          </p:nvSpPr>
          <p:spPr bwMode="auto">
            <a:xfrm>
              <a:off x="4431" y="1316"/>
              <a:ext cx="306" cy="19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lIns="90000" tIns="45000" rIns="90000" bIns="450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>
                  <a:solidFill>
                    <a:srgbClr val="000000"/>
                  </a:solidFill>
                  <a:latin typeface="Calibri" pitchFamily="32" charset="0"/>
                </a:rPr>
                <a:t>SI</a:t>
              </a:r>
            </a:p>
          </p:txBody>
        </p:sp>
        <p:sp>
          <p:nvSpPr>
            <p:cNvPr id="22" name="AutoShape 23"/>
            <p:cNvSpPr>
              <a:spLocks noChangeArrowheads="1"/>
            </p:cNvSpPr>
            <p:nvPr/>
          </p:nvSpPr>
          <p:spPr bwMode="auto">
            <a:xfrm>
              <a:off x="4806" y="998"/>
              <a:ext cx="306" cy="19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lIns="90000" tIns="45000" rIns="90000" bIns="450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>
                  <a:solidFill>
                    <a:srgbClr val="000000"/>
                  </a:solidFill>
                  <a:latin typeface="Calibri" pitchFamily="32" charset="0"/>
                </a:rPr>
                <a:t>NO</a:t>
              </a:r>
            </a:p>
          </p:txBody>
        </p:sp>
      </p:grpSp>
      <p:grpSp>
        <p:nvGrpSpPr>
          <p:cNvPr id="23" name="Group 24"/>
          <p:cNvGrpSpPr>
            <a:grpSpLocks/>
          </p:cNvGrpSpPr>
          <p:nvPr/>
        </p:nvGrpSpPr>
        <p:grpSpPr bwMode="auto">
          <a:xfrm>
            <a:off x="5834677" y="1980439"/>
            <a:ext cx="2406130" cy="2722966"/>
            <a:chOff x="3524" y="2268"/>
            <a:chExt cx="1597" cy="1622"/>
          </a:xfrm>
        </p:grpSpPr>
        <p:sp>
          <p:nvSpPr>
            <p:cNvPr id="24" name="Freeform 25"/>
            <p:cNvSpPr>
              <a:spLocks noChangeArrowheads="1"/>
            </p:cNvSpPr>
            <p:nvPr/>
          </p:nvSpPr>
          <p:spPr bwMode="auto">
            <a:xfrm>
              <a:off x="3524" y="2268"/>
              <a:ext cx="1582" cy="1622"/>
            </a:xfrm>
            <a:custGeom>
              <a:avLst/>
              <a:gdLst>
                <a:gd name="T0" fmla="*/ 9 w 21600"/>
                <a:gd name="T1" fmla="*/ 5 h 21600"/>
                <a:gd name="T2" fmla="*/ 4 w 21600"/>
                <a:gd name="T3" fmla="*/ 9 h 21600"/>
                <a:gd name="T4" fmla="*/ 0 w 21600"/>
                <a:gd name="T5" fmla="*/ 5 h 21600"/>
                <a:gd name="T6" fmla="*/ 4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FFFFFF"/>
            </a:solidFill>
            <a:ln w="25560" cap="flat">
              <a:solidFill>
                <a:srgbClr val="000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endParaRPr lang="es-MX"/>
            </a:p>
          </p:txBody>
        </p:sp>
        <p:sp>
          <p:nvSpPr>
            <p:cNvPr id="25" name="AutoShape 26"/>
            <p:cNvSpPr>
              <a:spLocks noChangeArrowheads="1"/>
            </p:cNvSpPr>
            <p:nvPr/>
          </p:nvSpPr>
          <p:spPr bwMode="auto">
            <a:xfrm>
              <a:off x="3578" y="2276"/>
              <a:ext cx="1543" cy="1466"/>
            </a:xfrm>
            <a:custGeom>
              <a:avLst/>
              <a:gdLst>
                <a:gd name="T0" fmla="*/ 8 w 21600"/>
                <a:gd name="T1" fmla="*/ 4 h 21600"/>
                <a:gd name="T2" fmla="*/ 4 w 21600"/>
                <a:gd name="T3" fmla="*/ 8 h 21600"/>
                <a:gd name="T4" fmla="*/ 0 w 21600"/>
                <a:gd name="T5" fmla="*/ 4 h 21600"/>
                <a:gd name="T6" fmla="*/ 4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lIns="90000" tIns="45000" rIns="90000" bIns="450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b="1" dirty="0" err="1">
                  <a:solidFill>
                    <a:srgbClr val="000000"/>
                  </a:solidFill>
                  <a:latin typeface="Calibri" pitchFamily="32" charset="0"/>
                </a:rPr>
                <a:t>void</a:t>
              </a:r>
              <a:r>
                <a:rPr lang="es-AR" sz="1400" b="1" dirty="0">
                  <a:solidFill>
                    <a:srgbClr val="000000"/>
                  </a:solidFill>
                  <a:latin typeface="Calibri" pitchFamily="32" charset="0"/>
                </a:rPr>
                <a:t> </a:t>
              </a:r>
              <a:r>
                <a:rPr lang="es-AR" sz="1400" b="1" dirty="0" smtClean="0">
                  <a:solidFill>
                    <a:srgbClr val="000000"/>
                  </a:solidFill>
                  <a:latin typeface="Calibri" pitchFamily="32" charset="0"/>
                </a:rPr>
                <a:t>Proceso1 </a:t>
              </a:r>
              <a:r>
                <a:rPr lang="es-AR" sz="1400" b="1" dirty="0">
                  <a:solidFill>
                    <a:srgbClr val="000000"/>
                  </a:solidFill>
                  <a:latin typeface="Calibri" pitchFamily="32" charset="0"/>
                </a:rPr>
                <a:t>(</a:t>
              </a:r>
              <a:r>
                <a:rPr lang="es-AR" sz="1400" b="1" dirty="0" err="1">
                  <a:solidFill>
                    <a:srgbClr val="000000"/>
                  </a:solidFill>
                  <a:latin typeface="Calibri" pitchFamily="32" charset="0"/>
                </a:rPr>
                <a:t>void</a:t>
              </a:r>
              <a:r>
                <a:rPr lang="es-AR" sz="1400" b="1" dirty="0">
                  <a:solidFill>
                    <a:srgbClr val="000000"/>
                  </a:solidFill>
                  <a:latin typeface="Calibri" pitchFamily="32" charset="0"/>
                </a:rPr>
                <a:t>)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>
                  <a:solidFill>
                    <a:srgbClr val="000000"/>
                  </a:solidFill>
                  <a:latin typeface="Calibri" pitchFamily="32" charset="0"/>
                </a:rPr>
                <a:t>{</a:t>
              </a: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Calibri" pitchFamily="32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Arial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Arial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Arial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endParaRPr lang="es-AR" sz="1400" dirty="0">
                <a:solidFill>
                  <a:srgbClr val="000000"/>
                </a:solidFill>
                <a:latin typeface="Arial" charset="0"/>
              </a:endParaRPr>
            </a:p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>
                  <a:solidFill>
                    <a:srgbClr val="000000"/>
                  </a:solidFill>
                  <a:latin typeface="Arial" charset="0"/>
                </a:rPr>
                <a:t>}</a:t>
              </a:r>
            </a:p>
          </p:txBody>
        </p:sp>
        <p:sp>
          <p:nvSpPr>
            <p:cNvPr id="26" name="AutoShape 27"/>
            <p:cNvSpPr>
              <a:spLocks noChangeArrowheads="1"/>
            </p:cNvSpPr>
            <p:nvPr/>
          </p:nvSpPr>
          <p:spPr bwMode="auto">
            <a:xfrm>
              <a:off x="4031" y="2651"/>
              <a:ext cx="714" cy="376"/>
            </a:xfrm>
            <a:custGeom>
              <a:avLst/>
              <a:gdLst>
                <a:gd name="T0" fmla="*/ 1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95B3D7"/>
            </a:solidFill>
            <a:ln w="19080" cap="sq">
              <a:solidFill>
                <a:srgbClr val="558ED5"/>
              </a:solidFill>
              <a:round/>
              <a:headEnd/>
              <a:tailEnd/>
            </a:ln>
          </p:spPr>
          <p:txBody>
            <a:bodyPr lIns="90000" tIns="45000" rIns="90000" bIns="45000" anchor="ctr"/>
            <a:lstStyle/>
            <a:p>
              <a:pPr algn="ctr"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>
                  <a:solidFill>
                    <a:srgbClr val="FFFFFF"/>
                  </a:solidFill>
                  <a:latin typeface="Calibri" pitchFamily="32" charset="0"/>
                </a:rPr>
                <a:t>?</a:t>
              </a:r>
            </a:p>
          </p:txBody>
        </p:sp>
        <p:sp>
          <p:nvSpPr>
            <p:cNvPr id="27" name="AutoShape 28"/>
            <p:cNvSpPr>
              <a:spLocks noChangeArrowheads="1"/>
            </p:cNvSpPr>
            <p:nvPr/>
          </p:nvSpPr>
          <p:spPr bwMode="auto">
            <a:xfrm>
              <a:off x="3977" y="3202"/>
              <a:ext cx="821" cy="257"/>
            </a:xfrm>
            <a:custGeom>
              <a:avLst/>
              <a:gdLst>
                <a:gd name="T0" fmla="*/ 1 w 21600"/>
                <a:gd name="T1" fmla="*/ 0 h 21600"/>
                <a:gd name="T2" fmla="*/ 1 w 21600"/>
                <a:gd name="T3" fmla="*/ 0 h 21600"/>
                <a:gd name="T4" fmla="*/ 0 w 21600"/>
                <a:gd name="T5" fmla="*/ 0 h 21600"/>
                <a:gd name="T6" fmla="*/ 1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rgbClr val="8EB4E3"/>
            </a:solidFill>
            <a:ln w="25560" cap="sq">
              <a:solidFill>
                <a:srgbClr val="558ED5"/>
              </a:solidFill>
              <a:round/>
              <a:headEnd/>
              <a:tailEnd/>
            </a:ln>
          </p:spPr>
          <p:txBody>
            <a:bodyPr lIns="90000" tIns="45000" rIns="90000" bIns="45000" anchor="ctr"/>
            <a:lstStyle/>
            <a:p>
              <a:pPr algn="ctr"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 dirty="0">
                  <a:solidFill>
                    <a:srgbClr val="FFFFFF"/>
                  </a:solidFill>
                  <a:latin typeface="Calibri" pitchFamily="32" charset="0"/>
                </a:rPr>
                <a:t>Procesar();</a:t>
              </a:r>
            </a:p>
          </p:txBody>
        </p:sp>
        <p:cxnSp>
          <p:nvCxnSpPr>
            <p:cNvPr id="28" name="AutoShape 29"/>
            <p:cNvCxnSpPr>
              <a:cxnSpLocks noChangeShapeType="1"/>
            </p:cNvCxnSpPr>
            <p:nvPr/>
          </p:nvCxnSpPr>
          <p:spPr bwMode="auto">
            <a:xfrm>
              <a:off x="4394" y="2494"/>
              <a:ext cx="0" cy="153"/>
            </a:xfrm>
            <a:prstGeom prst="straightConnector1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29" name="AutoShape 30"/>
            <p:cNvCxnSpPr>
              <a:cxnSpLocks noChangeShapeType="1"/>
            </p:cNvCxnSpPr>
            <p:nvPr/>
          </p:nvCxnSpPr>
          <p:spPr bwMode="auto">
            <a:xfrm>
              <a:off x="4394" y="3039"/>
              <a:ext cx="0" cy="153"/>
            </a:xfrm>
            <a:prstGeom prst="straightConnector1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 type="triangle" w="med" len="med"/>
            </a:ln>
          </p:spPr>
        </p:cxnSp>
        <p:cxnSp>
          <p:nvCxnSpPr>
            <p:cNvPr id="30" name="AutoShape 31"/>
            <p:cNvCxnSpPr>
              <a:cxnSpLocks noChangeShapeType="1"/>
            </p:cNvCxnSpPr>
            <p:nvPr/>
          </p:nvCxnSpPr>
          <p:spPr bwMode="auto">
            <a:xfrm>
              <a:off x="4393" y="3470"/>
              <a:ext cx="0" cy="224"/>
            </a:xfrm>
            <a:prstGeom prst="straightConnector1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 type="triangle" w="med" len="med"/>
            </a:ln>
          </p:spPr>
        </p:cxnSp>
        <p:sp>
          <p:nvSpPr>
            <p:cNvPr id="31" name="Line 32"/>
            <p:cNvSpPr>
              <a:spLocks noChangeShapeType="1"/>
            </p:cNvSpPr>
            <p:nvPr/>
          </p:nvSpPr>
          <p:spPr bwMode="auto">
            <a:xfrm>
              <a:off x="4755" y="2844"/>
              <a:ext cx="306" cy="0"/>
            </a:xfrm>
            <a:prstGeom prst="line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32" name="Line 33"/>
            <p:cNvSpPr>
              <a:spLocks noChangeShapeType="1"/>
            </p:cNvSpPr>
            <p:nvPr/>
          </p:nvSpPr>
          <p:spPr bwMode="auto">
            <a:xfrm flipV="1">
              <a:off x="5064" y="2544"/>
              <a:ext cx="0" cy="301"/>
            </a:xfrm>
            <a:prstGeom prst="line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/>
            </a:ln>
          </p:spPr>
          <p:txBody>
            <a:bodyPr/>
            <a:lstStyle/>
            <a:p>
              <a:endParaRPr lang="es-MX"/>
            </a:p>
          </p:txBody>
        </p:sp>
        <p:cxnSp>
          <p:nvCxnSpPr>
            <p:cNvPr id="33" name="AutoShape 34"/>
            <p:cNvCxnSpPr>
              <a:cxnSpLocks noChangeShapeType="1"/>
            </p:cNvCxnSpPr>
            <p:nvPr/>
          </p:nvCxnSpPr>
          <p:spPr bwMode="auto">
            <a:xfrm flipH="1">
              <a:off x="4393" y="2555"/>
              <a:ext cx="669" cy="0"/>
            </a:xfrm>
            <a:prstGeom prst="straightConnector1">
              <a:avLst/>
            </a:prstGeom>
            <a:noFill/>
            <a:ln w="25560" cap="sq">
              <a:solidFill>
                <a:srgbClr val="1F497D"/>
              </a:solidFill>
              <a:miter lim="800000"/>
              <a:headEnd/>
              <a:tailEnd type="triangle" w="med" len="med"/>
            </a:ln>
          </p:spPr>
        </p:cxnSp>
        <p:sp>
          <p:nvSpPr>
            <p:cNvPr id="34" name="AutoShape 35"/>
            <p:cNvSpPr>
              <a:spLocks noChangeArrowheads="1"/>
            </p:cNvSpPr>
            <p:nvPr/>
          </p:nvSpPr>
          <p:spPr bwMode="auto">
            <a:xfrm>
              <a:off x="4380" y="2994"/>
              <a:ext cx="306" cy="19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lIns="90000" tIns="45000" rIns="90000" bIns="450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>
                  <a:solidFill>
                    <a:srgbClr val="000000"/>
                  </a:solidFill>
                  <a:latin typeface="Calibri" pitchFamily="32" charset="0"/>
                </a:rPr>
                <a:t>SI</a:t>
              </a:r>
            </a:p>
          </p:txBody>
        </p:sp>
        <p:sp>
          <p:nvSpPr>
            <p:cNvPr id="35" name="AutoShape 36"/>
            <p:cNvSpPr>
              <a:spLocks noChangeArrowheads="1"/>
            </p:cNvSpPr>
            <p:nvPr/>
          </p:nvSpPr>
          <p:spPr bwMode="auto">
            <a:xfrm>
              <a:off x="4755" y="2679"/>
              <a:ext cx="306" cy="19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lIns="90000" tIns="45000" rIns="90000" bIns="450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sz="1400">
                  <a:solidFill>
                    <a:srgbClr val="000000"/>
                  </a:solidFill>
                  <a:latin typeface="Calibri" pitchFamily="32" charset="0"/>
                </a:rPr>
                <a:t>NO</a:t>
              </a:r>
            </a:p>
          </p:txBody>
        </p:sp>
      </p:grpSp>
      <p:grpSp>
        <p:nvGrpSpPr>
          <p:cNvPr id="36" name="Group 37"/>
          <p:cNvGrpSpPr>
            <a:grpSpLocks/>
          </p:cNvGrpSpPr>
          <p:nvPr/>
        </p:nvGrpSpPr>
        <p:grpSpPr bwMode="auto">
          <a:xfrm>
            <a:off x="2729131" y="4973421"/>
            <a:ext cx="6158047" cy="175338"/>
            <a:chOff x="1427" y="1336"/>
            <a:chExt cx="2605" cy="4737"/>
          </a:xfrm>
        </p:grpSpPr>
        <p:cxnSp>
          <p:nvCxnSpPr>
            <p:cNvPr id="37" name="AutoShape 38"/>
            <p:cNvCxnSpPr>
              <a:cxnSpLocks noChangeShapeType="1"/>
            </p:cNvCxnSpPr>
            <p:nvPr/>
          </p:nvCxnSpPr>
          <p:spPr bwMode="auto">
            <a:xfrm flipV="1">
              <a:off x="1427" y="1336"/>
              <a:ext cx="2428" cy="1684"/>
            </a:xfrm>
            <a:prstGeom prst="straightConnector1">
              <a:avLst/>
            </a:prstGeom>
            <a:noFill/>
            <a:ln w="25560" cap="sq">
              <a:solidFill>
                <a:srgbClr val="92D050"/>
              </a:solidFill>
              <a:miter lim="800000"/>
              <a:headEnd/>
              <a:tailEnd type="triangle" w="med" len="med"/>
            </a:ln>
          </p:spPr>
        </p:cxnSp>
        <p:sp>
          <p:nvSpPr>
            <p:cNvPr id="38" name="AutoShape 39"/>
            <p:cNvSpPr>
              <a:spLocks noChangeArrowheads="1"/>
            </p:cNvSpPr>
            <p:nvPr/>
          </p:nvSpPr>
          <p:spPr bwMode="auto">
            <a:xfrm>
              <a:off x="2282" y="5760"/>
              <a:ext cx="1750" cy="313"/>
            </a:xfrm>
            <a:custGeom>
              <a:avLst/>
              <a:gdLst>
                <a:gd name="T0" fmla="*/ 1 w 21600"/>
                <a:gd name="T1" fmla="*/ 0 h 21600"/>
                <a:gd name="T2" fmla="*/ 1 w 21600"/>
                <a:gd name="T3" fmla="*/ 0 h 21600"/>
                <a:gd name="T4" fmla="*/ 0 w 21600"/>
                <a:gd name="T5" fmla="*/ 0 h 21600"/>
                <a:gd name="T6" fmla="*/ 1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600"/>
                <a:gd name="T13" fmla="*/ 0 h 21600"/>
                <a:gd name="T14" fmla="*/ 21600 w 2160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lose/>
                </a:path>
              </a:pathLst>
            </a:cu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>
                <a:buClrTx/>
                <a:buFontTx/>
                <a:buNone/>
                <a:tabLst>
                  <a:tab pos="0" algn="l"/>
                  <a:tab pos="447675" algn="l"/>
                  <a:tab pos="896938" algn="l"/>
                  <a:tab pos="1346200" algn="l"/>
                  <a:tab pos="1795463" algn="l"/>
                  <a:tab pos="2244725" algn="l"/>
                  <a:tab pos="2693988" algn="l"/>
                  <a:tab pos="3143250" algn="l"/>
                  <a:tab pos="3592513" algn="l"/>
                  <a:tab pos="4041775" algn="l"/>
                  <a:tab pos="4491038" algn="l"/>
                  <a:tab pos="4940300" algn="l"/>
                  <a:tab pos="5389563" algn="l"/>
                  <a:tab pos="5838825" algn="l"/>
                  <a:tab pos="6288088" algn="l"/>
                  <a:tab pos="6737350" algn="l"/>
                  <a:tab pos="7186613" algn="l"/>
                  <a:tab pos="7635875" algn="l"/>
                  <a:tab pos="8085138" algn="l"/>
                  <a:tab pos="8534400" algn="l"/>
                  <a:tab pos="8983663" algn="l"/>
                </a:tabLst>
              </a:pPr>
              <a:r>
                <a:rPr lang="es-AR" b="1" dirty="0" smtClean="0">
                  <a:solidFill>
                    <a:srgbClr val="000000"/>
                  </a:solidFill>
                  <a:latin typeface="Calibri" pitchFamily="32" charset="0"/>
                </a:rPr>
                <a:t>No bloqueante</a:t>
              </a:r>
              <a:endParaRPr lang="es-AR" b="1" dirty="0">
                <a:solidFill>
                  <a:srgbClr val="000000"/>
                </a:solidFill>
                <a:latin typeface="Calibri" pitchFamily="32" charset="0"/>
              </a:endParaRPr>
            </a:p>
          </p:txBody>
        </p:sp>
      </p:grpSp>
      <p:cxnSp>
        <p:nvCxnSpPr>
          <p:cNvPr id="40" name="AutoShape 41"/>
          <p:cNvCxnSpPr>
            <a:cxnSpLocks noChangeShapeType="1"/>
          </p:cNvCxnSpPr>
          <p:nvPr/>
        </p:nvCxnSpPr>
        <p:spPr bwMode="auto">
          <a:xfrm flipV="1">
            <a:off x="2569029" y="2220686"/>
            <a:ext cx="3033485" cy="2293258"/>
          </a:xfrm>
          <a:prstGeom prst="straightConnector1">
            <a:avLst/>
          </a:prstGeom>
          <a:noFill/>
          <a:ln w="25560" cap="sq">
            <a:solidFill>
              <a:srgbClr val="FF0000"/>
            </a:solidFill>
            <a:miter lim="800000"/>
            <a:headEnd/>
            <a:tailEnd type="triangle" w="med" len="med"/>
          </a:ln>
        </p:spPr>
      </p:cxnSp>
      <p:sp>
        <p:nvSpPr>
          <p:cNvPr id="41" name="AutoShape 42"/>
          <p:cNvSpPr>
            <a:spLocks noChangeArrowheads="1"/>
          </p:cNvSpPr>
          <p:nvPr/>
        </p:nvSpPr>
        <p:spPr bwMode="auto">
          <a:xfrm>
            <a:off x="2904611" y="1858508"/>
            <a:ext cx="2134087" cy="644877"/>
          </a:xfrm>
          <a:custGeom>
            <a:avLst/>
            <a:gdLst>
              <a:gd name="T0" fmla="*/ 1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21600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 wrap="none" lIns="90000" tIns="45000" rIns="90000" bIns="45000">
            <a:spAutoFit/>
          </a:bodyPr>
          <a:lstStyle/>
          <a:p>
            <a:pPr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AR" b="1" dirty="0" smtClean="0">
                <a:solidFill>
                  <a:srgbClr val="000000"/>
                </a:solidFill>
                <a:latin typeface="+mj-lt"/>
              </a:rPr>
              <a:t>Llamada bloqueante</a:t>
            </a:r>
          </a:p>
          <a:p>
            <a:pPr>
              <a:buClrTx/>
              <a:buFontTx/>
              <a:buNone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AR" b="1" dirty="0" smtClean="0">
                <a:solidFill>
                  <a:srgbClr val="000000"/>
                </a:solidFill>
                <a:latin typeface="+mj-lt"/>
              </a:rPr>
              <a:t>(inhabilita recursos)</a:t>
            </a:r>
            <a:endParaRPr lang="es-AR" b="1" dirty="0">
              <a:solidFill>
                <a:srgbClr val="000000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48256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Diseño con diagramas de estado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80159" y="2194560"/>
            <a:ext cx="9636369" cy="4487594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r>
              <a:rPr lang="es-ES" sz="2600" dirty="0" smtClean="0"/>
              <a:t>Partiendo de las especificaciones del sistema</a:t>
            </a:r>
          </a:p>
          <a:p>
            <a:pPr lvl="1"/>
            <a:endParaRPr lang="es-ES" sz="2400" dirty="0" smtClean="0"/>
          </a:p>
          <a:p>
            <a:pPr lvl="1"/>
            <a:r>
              <a:rPr lang="es-ES" sz="2400" dirty="0" smtClean="0"/>
              <a:t>Identificar los eventos y acciones</a:t>
            </a:r>
          </a:p>
          <a:p>
            <a:pPr lvl="1"/>
            <a:endParaRPr lang="es-ES" sz="2400" dirty="0"/>
          </a:p>
          <a:p>
            <a:pPr lvl="1"/>
            <a:r>
              <a:rPr lang="es-ES" sz="2400" dirty="0" smtClean="0"/>
              <a:t>Identificar los estados</a:t>
            </a:r>
          </a:p>
          <a:p>
            <a:pPr lvl="1"/>
            <a:endParaRPr lang="es-ES" sz="2400" dirty="0" smtClean="0"/>
          </a:p>
          <a:p>
            <a:pPr lvl="1"/>
            <a:r>
              <a:rPr lang="es-ES" sz="2400" dirty="0" smtClean="0"/>
              <a:t>Agrupar por jerarquías</a:t>
            </a:r>
          </a:p>
          <a:p>
            <a:pPr lvl="1"/>
            <a:endParaRPr lang="es-ES" sz="2400" dirty="0" smtClean="0"/>
          </a:p>
          <a:p>
            <a:pPr lvl="1"/>
            <a:r>
              <a:rPr lang="es-ES" sz="2400" dirty="0" smtClean="0"/>
              <a:t>Agrupar por concurrencia</a:t>
            </a:r>
          </a:p>
          <a:p>
            <a:pPr lvl="1"/>
            <a:endParaRPr lang="es-ES" sz="2400" dirty="0" smtClean="0"/>
          </a:p>
          <a:p>
            <a:pPr lvl="1"/>
            <a:r>
              <a:rPr lang="es-ES" sz="2400" dirty="0" smtClean="0"/>
              <a:t>Agregar las transiciones y acciones</a:t>
            </a:r>
          </a:p>
          <a:p>
            <a:pPr lvl="1"/>
            <a:endParaRPr lang="es-ES" sz="2400" dirty="0" smtClean="0"/>
          </a:p>
          <a:p>
            <a:pPr lvl="1"/>
            <a:r>
              <a:rPr lang="es-ES" sz="2400" dirty="0" smtClean="0"/>
              <a:t>Agregar las sincronizaciones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xmlns="" val="88070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ducación 16 x 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Education_16x9.potx" id="{AA5F22BC-61EA-4F01-AB22-75117871E196}" vid="{BD0EB374-1DDC-4F15-88A9-D386288C58A6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679</Words>
  <Application>Microsoft Office PowerPoint</Application>
  <PresentationFormat>Personalizado</PresentationFormat>
  <Paragraphs>169</Paragraphs>
  <Slides>15</Slides>
  <Notes>4</Notes>
  <HiddenSlides>1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6" baseType="lpstr">
      <vt:lpstr>Educación 16 x 9</vt:lpstr>
      <vt:lpstr>Máquinas de estado concurrentes</vt:lpstr>
      <vt:lpstr>Sistema embebido</vt:lpstr>
      <vt:lpstr>Tipos de sistemas</vt:lpstr>
      <vt:lpstr>¿Qué son los modelos?</vt:lpstr>
      <vt:lpstr>Las máquinas de estado como un modelo computacional</vt:lpstr>
      <vt:lpstr>Limitaciones del enfoque actual</vt:lpstr>
      <vt:lpstr>Propuesta de D. Harel (1987)</vt:lpstr>
      <vt:lpstr>Condición de diseño de una máquina de estado</vt:lpstr>
      <vt:lpstr>Diseño con diagramas de estado</vt:lpstr>
      <vt:lpstr>Ejemplo: horno microondas</vt:lpstr>
      <vt:lpstr>Ejemplo: horno microondas</vt:lpstr>
      <vt:lpstr>Identificar eventos y acciones</vt:lpstr>
      <vt:lpstr>Implementación en C de una máquina de estados</vt:lpstr>
      <vt:lpstr>Próxima clase</vt:lpstr>
      <vt:lpstr>Referencias bibliográficas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2014-01-14T13:57:02Z</dcterms:created>
  <dcterms:modified xsi:type="dcterms:W3CDTF">2020-06-08T17:33:04Z</dcterms:modified>
</cp:coreProperties>
</file>

<file path=docProps/thumbnail.jpeg>
</file>